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6858000" cy="9144000"/>
  <p:embeddedFontLst>
    <p:embeddedFont>
      <p:font typeface="Roboto Slab"/>
      <p:regular r:id="rId26"/>
      <p:bold r:id="rId27"/>
    </p:embeddedFont>
    <p:embeddedFont>
      <p:font typeface="Source Sans Pro"/>
      <p:regular r:id="rId28"/>
      <p:bold r:id="rId29"/>
      <p:italic r:id="rId30"/>
      <p:boldItalic r:id="rId31"/>
    </p:embeddedFont>
    <p:embeddedFont>
      <p:font typeface="Open Sans"/>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Slab-regular.fntdata"/><Relationship Id="rId25" Type="http://schemas.openxmlformats.org/officeDocument/2006/relationships/slide" Target="slides/slide21.xml"/><Relationship Id="rId28" Type="http://schemas.openxmlformats.org/officeDocument/2006/relationships/font" Target="fonts/SourceSansPro-regular.fntdata"/><Relationship Id="rId27" Type="http://schemas.openxmlformats.org/officeDocument/2006/relationships/font" Target="fonts/RobotoSlab-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SourceSansPro-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SourceSansPro-boldItalic.fntdata"/><Relationship Id="rId30" Type="http://schemas.openxmlformats.org/officeDocument/2006/relationships/font" Target="fonts/SourceSansPro-italic.fntdata"/><Relationship Id="rId11" Type="http://schemas.openxmlformats.org/officeDocument/2006/relationships/slide" Target="slides/slide7.xml"/><Relationship Id="rId33" Type="http://schemas.openxmlformats.org/officeDocument/2006/relationships/font" Target="fonts/OpenSans-bold.fntdata"/><Relationship Id="rId10" Type="http://schemas.openxmlformats.org/officeDocument/2006/relationships/slide" Target="slides/slide6.xml"/><Relationship Id="rId32" Type="http://schemas.openxmlformats.org/officeDocument/2006/relationships/font" Target="fonts/OpenSans-regular.fntdata"/><Relationship Id="rId13" Type="http://schemas.openxmlformats.org/officeDocument/2006/relationships/slide" Target="slides/slide9.xml"/><Relationship Id="rId35" Type="http://schemas.openxmlformats.org/officeDocument/2006/relationships/font" Target="fonts/OpenSans-boldItalic.fntdata"/><Relationship Id="rId12" Type="http://schemas.openxmlformats.org/officeDocument/2006/relationships/slide" Target="slides/slide8.xml"/><Relationship Id="rId34" Type="http://schemas.openxmlformats.org/officeDocument/2006/relationships/font" Target="fonts/OpenSans-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solidFill>
                  <a:srgbClr val="FFFFFF"/>
                </a:solidFill>
              </a:rPr>
              <a:t>hello everyone we are prospex and we have built a solution to </a:t>
            </a:r>
            <a:r>
              <a:rPr lang="en">
                <a:solidFill>
                  <a:srgbClr val="FFFFFF"/>
                </a:solidFill>
              </a:rPr>
              <a:t>broaden career horizons for uchi students</a:t>
            </a:r>
            <a:endParaRPr>
              <a:solidFill>
                <a:srgbClr val="FFFFFF"/>
              </a:solidFill>
            </a:endParaRPr>
          </a:p>
          <a:p>
            <a:pPr indent="0" lvl="0" marL="0" rtl="0" algn="l">
              <a:lnSpc>
                <a:spcPct val="100000"/>
              </a:lnSpc>
              <a:spcBef>
                <a:spcPts val="0"/>
              </a:spcBef>
              <a:spcAft>
                <a:spcPts val="0"/>
              </a:spcAft>
              <a:buSzPts val="1400"/>
              <a:buNone/>
            </a:pPr>
            <a:r>
              <a:t/>
            </a:r>
            <a:endParaRPr>
              <a:solidFill>
                <a:srgbClr val="FFFFFF"/>
              </a:solidFill>
            </a:endParaRPr>
          </a:p>
          <a:p>
            <a:pPr indent="0" lvl="0" marL="0" rtl="0" algn="l">
              <a:lnSpc>
                <a:spcPct val="100000"/>
              </a:lnSpc>
              <a:spcBef>
                <a:spcPts val="0"/>
              </a:spcBef>
              <a:spcAft>
                <a:spcPts val="0"/>
              </a:spcAft>
              <a:buSzPts val="1400"/>
              <a:buNone/>
            </a:pPr>
            <a:r>
              <a:rPr lang="en">
                <a:solidFill>
                  <a:srgbClr val="FFFFFF"/>
                </a:solidFill>
              </a:rPr>
              <a:t>Potential questions:</a:t>
            </a:r>
            <a:endParaRPr>
              <a:solidFill>
                <a:srgbClr val="FFFFFF"/>
              </a:solidFill>
            </a:endParaRPr>
          </a:p>
          <a:p>
            <a:pPr indent="0" lvl="0" marL="0" rtl="0" algn="l">
              <a:lnSpc>
                <a:spcPct val="100000"/>
              </a:lnSpc>
              <a:spcBef>
                <a:spcPts val="0"/>
              </a:spcBef>
              <a:spcAft>
                <a:spcPts val="0"/>
              </a:spcAft>
              <a:buSzPts val="1400"/>
              <a:buNone/>
            </a:pPr>
            <a:r>
              <a:rPr lang="en">
                <a:solidFill>
                  <a:srgbClr val="FFFFFF"/>
                </a:solidFill>
              </a:rPr>
              <a:t>Have you guys tested the accuracy of the algorithm? Why choose this algorithm (KNN)?</a:t>
            </a:r>
            <a:endParaRPr>
              <a:solidFill>
                <a:srgbClr val="FFFFFF"/>
              </a:solidFill>
            </a:endParaRPr>
          </a:p>
          <a:p>
            <a:pPr indent="0" lvl="0" marL="0" rtl="0" algn="l">
              <a:lnSpc>
                <a:spcPct val="100000"/>
              </a:lnSpc>
              <a:spcBef>
                <a:spcPts val="0"/>
              </a:spcBef>
              <a:spcAft>
                <a:spcPts val="0"/>
              </a:spcAft>
              <a:buSzPts val="1400"/>
              <a:buNone/>
            </a:pPr>
            <a:r>
              <a:rPr lang="en">
                <a:solidFill>
                  <a:srgbClr val="FFFFFF"/>
                </a:solidFill>
              </a:rPr>
              <a:t>What are you guys planning to go into yourselves?</a:t>
            </a:r>
            <a:endParaRPr>
              <a:solidFill>
                <a:srgbClr val="FFFFFF"/>
              </a:solidFill>
            </a:endParaRPr>
          </a:p>
          <a:p>
            <a:pPr indent="0" lvl="0" marL="0" rtl="0" algn="l">
              <a:lnSpc>
                <a:spcPct val="100000"/>
              </a:lnSpc>
              <a:spcBef>
                <a:spcPts val="0"/>
              </a:spcBef>
              <a:spcAft>
                <a:spcPts val="0"/>
              </a:spcAft>
              <a:buSzPts val="1400"/>
              <a:buNone/>
            </a:pPr>
            <a:r>
              <a:rPr lang="en">
                <a:solidFill>
                  <a:srgbClr val="FFFFFF"/>
                </a:solidFill>
              </a:rPr>
              <a:t>How are you going to broadcast this platform to UChicago students?</a:t>
            </a:r>
            <a:endParaRPr>
              <a:solidFill>
                <a:srgbClr val="FFFFFF"/>
              </a:solidFill>
            </a:endParaRPr>
          </a:p>
          <a:p>
            <a:pPr indent="0" lvl="0" marL="0" rtl="0" algn="l">
              <a:lnSpc>
                <a:spcPct val="100000"/>
              </a:lnSpc>
              <a:spcBef>
                <a:spcPts val="0"/>
              </a:spcBef>
              <a:spcAft>
                <a:spcPts val="0"/>
              </a:spcAft>
              <a:buSzPts val="1400"/>
              <a:buNone/>
            </a:pPr>
            <a:r>
              <a:rPr lang="en">
                <a:solidFill>
                  <a:srgbClr val="FFFFFF"/>
                </a:solidFill>
              </a:rPr>
              <a:t>Can you talk more about how current UChicago students would get resources currently?</a:t>
            </a:r>
            <a:endParaRPr>
              <a:solidFill>
                <a:srgbClr val="FFFFFF"/>
              </a:solidFill>
            </a:endParaRPr>
          </a:p>
          <a:p>
            <a:pPr indent="0" lvl="0" marL="0" rtl="0" algn="l">
              <a:lnSpc>
                <a:spcPct val="100000"/>
              </a:lnSpc>
              <a:spcBef>
                <a:spcPts val="0"/>
              </a:spcBef>
              <a:spcAft>
                <a:spcPts val="0"/>
              </a:spcAft>
              <a:buSzPts val="1400"/>
              <a:buNone/>
            </a:pPr>
            <a:r>
              <a:t/>
            </a:r>
            <a:endParaRPr>
              <a:solidFill>
                <a:srgbClr val="FFFFFF"/>
              </a:solidFil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In this demonstration, the user controls Phil the Phoenix. You can either choose to walk or teleport to the 16 different questions spread about the screen. After answering all the questions, a portal will appear. Based on your answers, the following scene will display a recommended career choice and a brochure containing additional information about the career.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1400">
                <a:solidFill>
                  <a:schemeClr val="dk1"/>
                </a:solidFill>
                <a:highlight>
                  <a:srgbClr val="FFFFFF"/>
                </a:highlight>
              </a:rPr>
              <a:t>So, why a game over a standard questionnaire? With this platform, we wanted to introduce a sense of embodied presence into taking career surveys, which can feel quite abstract and impersonal when you are just scrolling by question after question. In contrast, games have the ability to be visually evocative, that is, they can call forth the player's associations with a certain setting or they can generate a story around an unfamiliar space. So for instance, we can imply to the player that PMs will spend a lots of time engaging with people through the visual of a meeting room. In order to achieve this effect, we personally designed all of the assets in this game and tailored them to evoke the atmosphere of certain careers. By navigating through the questions in a tangible environment with a character you can begin to identify with, we hope that this experience is visually and interactively engaging, making it more memorable, more shareable, and more personal.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The earlier demonstration showed how the user experiences our product. However, I will now explain the algorithm behind choosing a career path for the user. The algorithm we used is called K-Nearest-Neighbors. A quick breakdown is we found the Manhattan distance between the user’s inputs and each of the training samples we received from the survey. Finally, we would classify the user as whichever career choice was most common amongst the 11 closest neighbors from the training data. We decided upon k = 11 and the Manhattan distance for our parameters using cross validation with our training data.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We are currently here (point to number 1). Biggest priority right now is to obtain more data, including conducting more interviews to obtain more qualitative data to create better questionnaires. Moving forward, we would add more career opportunities and fine tune the algorithm. In the long run, we would like to facilitate community-building among the students through a login system and create a platform for users to interact with each other. We hope that in the future, our platform will foster a community of students interested in various areas.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solidFill>
                  <a:srgbClr val="FFFFFF"/>
                </a:solidFill>
              </a:rPr>
              <a:t>The problem that we’re tackling is UChicago students’ lack of exposure to different career paths</a:t>
            </a:r>
            <a:endParaRPr>
              <a:solidFill>
                <a:srgbClr val="FFFFFF"/>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2ec4f9e226_0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g12ec4f9e226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2ec4f9e226_0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g12ec4f9e226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solidFill>
                  <a:srgbClr val="FFFFFF"/>
                </a:solidFill>
              </a:rPr>
              <a:t>Going through college at UChicago, most of the tech community around you are grinding Leetcode for a softw</a:t>
            </a:r>
            <a:r>
              <a:rPr lang="en">
                <a:solidFill>
                  <a:srgbClr val="FFFFFF"/>
                </a:solidFill>
              </a:rPr>
              <a:t>are engineering</a:t>
            </a:r>
            <a:r>
              <a:rPr lang="en">
                <a:solidFill>
                  <a:srgbClr val="FFFFFF"/>
                </a:solidFill>
              </a:rPr>
              <a:t> internship. As a group, we’ve realized that we ra</a:t>
            </a:r>
            <a:r>
              <a:rPr lang="en">
                <a:solidFill>
                  <a:srgbClr val="FFFFFF"/>
                </a:solidFill>
              </a:rPr>
              <a:t>rely h</a:t>
            </a:r>
            <a:r>
              <a:rPr lang="en">
                <a:solidFill>
                  <a:srgbClr val="FFFFFF"/>
                </a:solidFill>
              </a:rPr>
              <a:t>ear anyone going into roles like product management or UI/UX. </a:t>
            </a:r>
            <a:endParaRPr>
              <a:solidFill>
                <a:srgbClr val="FFFFFF"/>
              </a:solidFill>
            </a:endParaRPr>
          </a:p>
          <a:p>
            <a:pPr indent="0" lvl="0" marL="0" rtl="0" algn="l">
              <a:lnSpc>
                <a:spcPct val="100000"/>
              </a:lnSpc>
              <a:spcBef>
                <a:spcPts val="0"/>
              </a:spcBef>
              <a:spcAft>
                <a:spcPts val="0"/>
              </a:spcAft>
              <a:buSzPts val="1400"/>
              <a:buNone/>
            </a:pPr>
            <a:r>
              <a:t/>
            </a:r>
            <a:endParaRPr>
              <a:solidFill>
                <a:srgbClr val="FFFFFF"/>
              </a:solidFill>
            </a:endParaRPr>
          </a:p>
          <a:p>
            <a:pPr indent="0" lvl="0" marL="0" rtl="0" algn="l">
              <a:lnSpc>
                <a:spcPct val="100000"/>
              </a:lnSpc>
              <a:spcBef>
                <a:spcPts val="0"/>
              </a:spcBef>
              <a:spcAft>
                <a:spcPts val="0"/>
              </a:spcAft>
              <a:buSzPts val="1400"/>
              <a:buNone/>
            </a:pPr>
            <a:r>
              <a:rPr lang="en">
                <a:solidFill>
                  <a:srgbClr val="FFFFFF"/>
                </a:solidFill>
              </a:rPr>
              <a:t>Personally as a leader and mentor in several tech and startup clubs on campus, when I introduce these roles to students, almost all of them don</a:t>
            </a:r>
            <a:r>
              <a:rPr lang="en">
                <a:solidFill>
                  <a:srgbClr val="FFFFFF"/>
                </a:solidFill>
              </a:rPr>
              <a:t>'t know </a:t>
            </a:r>
            <a:r>
              <a:rPr lang="en">
                <a:solidFill>
                  <a:srgbClr val="FFFFFF"/>
                </a:solidFill>
              </a:rPr>
              <a:t>what they are. After running career awareness workshops or mentorship sessions, I’ll get people reaching out to learn more about these different career paths. It’s not that people are not interested in these other career prospects, its that we have a fundamental lack of exposure to them.</a:t>
            </a:r>
            <a:endParaRPr>
              <a:solidFill>
                <a:srgbClr val="FFFFFF"/>
              </a:solidFill>
            </a:endParaRPr>
          </a:p>
          <a:p>
            <a:pPr indent="0" lvl="0" marL="0" rtl="0" algn="l">
              <a:lnSpc>
                <a:spcPct val="100000"/>
              </a:lnSpc>
              <a:spcBef>
                <a:spcPts val="0"/>
              </a:spcBef>
              <a:spcAft>
                <a:spcPts val="0"/>
              </a:spcAft>
              <a:buSzPts val="1400"/>
              <a:buNone/>
            </a:pPr>
            <a:r>
              <a:t/>
            </a:r>
            <a:endParaRPr>
              <a:solidFill>
                <a:srgbClr val="FFFFFF"/>
              </a:solidFill>
            </a:endParaRPr>
          </a:p>
          <a:p>
            <a:pPr indent="0" lvl="0" marL="0" rtl="0" algn="l">
              <a:lnSpc>
                <a:spcPct val="100000"/>
              </a:lnSpc>
              <a:spcBef>
                <a:spcPts val="0"/>
              </a:spcBef>
              <a:spcAft>
                <a:spcPts val="0"/>
              </a:spcAft>
              <a:buSzPts val="1400"/>
              <a:buNone/>
            </a:pPr>
            <a:r>
              <a:t/>
            </a:r>
            <a:endParaRPr>
              <a:solidFill>
                <a:srgbClr val="FFFFFF"/>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solidFill>
                  <a:srgbClr val="FFFFFF"/>
                </a:solidFill>
              </a:rPr>
              <a:t>So why not just take a career quiz? </a:t>
            </a:r>
            <a:r>
              <a:rPr lang="en">
                <a:solidFill>
                  <a:srgbClr val="FFFFFF"/>
                </a:solidFill>
              </a:rPr>
              <a:t>General problems we’ve seen from researching them are that</a:t>
            </a:r>
            <a:r>
              <a:rPr lang="en">
                <a:solidFill>
                  <a:srgbClr val="FFFFFF"/>
                </a:solidFill>
              </a:rPr>
              <a:t> they’re way too broad to be useful, and are not tailored to the student’s area of study. You can see an example of one from a rather reputable source, Princeton Review. Many career quizzes ask you to pick an option from a list of careers, but you can’t answer these questions without just confirming your existing biases.</a:t>
            </a:r>
            <a:endParaRPr>
              <a:solidFill>
                <a:srgbClr val="FFFFFF"/>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Why not personality quizzes either? Because most of the ones we can access provide little support for career goals. Most of the more helpful ones are behind a paywall or for corporate clients.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Our proposed solution to this problem is to create a gamified environment for students to discover career paths that they have not seen before, and to provide them with the resources and a community for those paths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For the first iteration of the platform, we are doing five career fields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In order to obtain data for our algorithm, we created a short Google form to survey professionals in these fields: the same questions in the Google form are used in the platform itself</a:t>
            </a:r>
            <a:endParaRPr/>
          </a:p>
          <a:p>
            <a:pPr indent="0" lvl="0" marL="0" rtl="0" algn="l">
              <a:lnSpc>
                <a:spcPct val="100000"/>
              </a:lnSpc>
              <a:spcBef>
                <a:spcPts val="0"/>
              </a:spcBef>
              <a:spcAft>
                <a:spcPts val="0"/>
              </a:spcAft>
              <a:buSzPts val="1400"/>
              <a:buNone/>
            </a:pPr>
            <a:r>
              <a:rPr lang="en"/>
              <a:t>Managed to receive over 80 responses </a:t>
            </a:r>
            <a:r>
              <a:rPr lang="en">
                <a:solidFill>
                  <a:schemeClr val="dk1"/>
                </a:solidFill>
              </a:rPr>
              <a:t>in the short period of time we had </a:t>
            </a:r>
            <a:r>
              <a:rPr lang="en"/>
              <a:t>by reaching out to UChicago communities including the CS department, and other young professional networks</a:t>
            </a:r>
            <a:endParaRPr/>
          </a:p>
          <a:p>
            <a:pPr indent="0" lvl="0" marL="0" rtl="0" algn="l">
              <a:lnSpc>
                <a:spcPct val="100000"/>
              </a:lnSpc>
              <a:spcBef>
                <a:spcPts val="0"/>
              </a:spcBef>
              <a:spcAft>
                <a:spcPts val="0"/>
              </a:spcAft>
              <a:buSzPts val="1400"/>
              <a:buNone/>
            </a:pPr>
            <a:r>
              <a:rPr lang="en"/>
              <a:t>In addition, for friends and family or professionals that we knew well, we interviewed them directly to obtain clearer information and assist in our questionnaire-making process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Now, we will show a demonstration of the game we made.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1700185" y="1991850"/>
            <a:ext cx="5807400" cy="1159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5800"/>
              <a:buNone/>
              <a:defRPr b="1" sz="5800"/>
            </a:lvl1pPr>
            <a:lvl2pPr lvl="1" algn="l">
              <a:lnSpc>
                <a:spcPct val="100000"/>
              </a:lnSpc>
              <a:spcBef>
                <a:spcPts val="0"/>
              </a:spcBef>
              <a:spcAft>
                <a:spcPts val="0"/>
              </a:spcAft>
              <a:buSzPts val="5800"/>
              <a:buNone/>
              <a:defRPr b="1" sz="5800"/>
            </a:lvl2pPr>
            <a:lvl3pPr lvl="2" algn="l">
              <a:lnSpc>
                <a:spcPct val="100000"/>
              </a:lnSpc>
              <a:spcBef>
                <a:spcPts val="0"/>
              </a:spcBef>
              <a:spcAft>
                <a:spcPts val="0"/>
              </a:spcAft>
              <a:buSzPts val="5800"/>
              <a:buNone/>
              <a:defRPr b="1" sz="5800"/>
            </a:lvl3pPr>
            <a:lvl4pPr lvl="3" algn="l">
              <a:lnSpc>
                <a:spcPct val="100000"/>
              </a:lnSpc>
              <a:spcBef>
                <a:spcPts val="0"/>
              </a:spcBef>
              <a:spcAft>
                <a:spcPts val="0"/>
              </a:spcAft>
              <a:buSzPts val="5800"/>
              <a:buNone/>
              <a:defRPr b="1" sz="5800"/>
            </a:lvl4pPr>
            <a:lvl5pPr lvl="4" algn="l">
              <a:lnSpc>
                <a:spcPct val="100000"/>
              </a:lnSpc>
              <a:spcBef>
                <a:spcPts val="0"/>
              </a:spcBef>
              <a:spcAft>
                <a:spcPts val="0"/>
              </a:spcAft>
              <a:buSzPts val="5800"/>
              <a:buNone/>
              <a:defRPr b="1" sz="5800"/>
            </a:lvl5pPr>
            <a:lvl6pPr lvl="5" algn="l">
              <a:lnSpc>
                <a:spcPct val="100000"/>
              </a:lnSpc>
              <a:spcBef>
                <a:spcPts val="0"/>
              </a:spcBef>
              <a:spcAft>
                <a:spcPts val="0"/>
              </a:spcAft>
              <a:buSzPts val="5800"/>
              <a:buNone/>
              <a:defRPr b="1" sz="5800"/>
            </a:lvl6pPr>
            <a:lvl7pPr lvl="6" algn="l">
              <a:lnSpc>
                <a:spcPct val="100000"/>
              </a:lnSpc>
              <a:spcBef>
                <a:spcPts val="0"/>
              </a:spcBef>
              <a:spcAft>
                <a:spcPts val="0"/>
              </a:spcAft>
              <a:buSzPts val="5800"/>
              <a:buNone/>
              <a:defRPr b="1" sz="5800"/>
            </a:lvl7pPr>
            <a:lvl8pPr lvl="7" algn="l">
              <a:lnSpc>
                <a:spcPct val="100000"/>
              </a:lnSpc>
              <a:spcBef>
                <a:spcPts val="0"/>
              </a:spcBef>
              <a:spcAft>
                <a:spcPts val="0"/>
              </a:spcAft>
              <a:buSzPts val="5800"/>
              <a:buNone/>
              <a:defRPr b="1" sz="5800"/>
            </a:lvl8pPr>
            <a:lvl9pPr lvl="8" algn="l">
              <a:lnSpc>
                <a:spcPct val="100000"/>
              </a:lnSpc>
              <a:spcBef>
                <a:spcPts val="0"/>
              </a:spcBef>
              <a:spcAft>
                <a:spcPts val="0"/>
              </a:spcAft>
              <a:buSzPts val="5800"/>
              <a:buNone/>
              <a:defRPr b="1" sz="5800"/>
            </a:lvl9pPr>
          </a:lstStyle>
          <a:p/>
        </p:txBody>
      </p:sp>
      <p:sp>
        <p:nvSpPr>
          <p:cNvPr id="11" name="Google Shape;11;p2"/>
          <p:cNvSpPr/>
          <p:nvPr/>
        </p:nvSpPr>
        <p:spPr>
          <a:xfrm>
            <a:off x="7337531" y="4630074"/>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a:off x="7790243" y="4182401"/>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8893253" y="3333348"/>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771302" y="4923775"/>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a:off x="2386266" y="508134"/>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a:off x="479460" y="2703980"/>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
          <p:cNvSpPr/>
          <p:nvPr/>
        </p:nvSpPr>
        <p:spPr>
          <a:xfrm>
            <a:off x="261540" y="643097"/>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
          <p:cNvSpPr/>
          <p:nvPr/>
        </p:nvSpPr>
        <p:spPr>
          <a:xfrm>
            <a:off x="507235" y="1080863"/>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
          <p:cNvSpPr/>
          <p:nvPr/>
        </p:nvSpPr>
        <p:spPr>
          <a:xfrm>
            <a:off x="8314019" y="3625322"/>
            <a:ext cx="144300" cy="1440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
          <p:cNvSpPr/>
          <p:nvPr/>
        </p:nvSpPr>
        <p:spPr>
          <a:xfrm>
            <a:off x="8882858" y="4186761"/>
            <a:ext cx="144300" cy="1440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
          <p:cNvSpPr/>
          <p:nvPr/>
        </p:nvSpPr>
        <p:spPr>
          <a:xfrm>
            <a:off x="158313" y="1596559"/>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
          <p:cNvSpPr/>
          <p:nvPr/>
        </p:nvSpPr>
        <p:spPr>
          <a:xfrm>
            <a:off x="1396483" y="226428"/>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
          <p:cNvSpPr/>
          <p:nvPr/>
        </p:nvSpPr>
        <p:spPr>
          <a:xfrm>
            <a:off x="617492" y="2000594"/>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
          <p:cNvSpPr/>
          <p:nvPr/>
        </p:nvSpPr>
        <p:spPr>
          <a:xfrm>
            <a:off x="3425273" y="387880"/>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
          <p:cNvSpPr/>
          <p:nvPr/>
        </p:nvSpPr>
        <p:spPr>
          <a:xfrm>
            <a:off x="8014029" y="4567546"/>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11"/>
          <p:cNvSpPr txBox="1"/>
          <p:nvPr>
            <p:ph idx="1" type="body"/>
          </p:nvPr>
        </p:nvSpPr>
        <p:spPr>
          <a:xfrm>
            <a:off x="457200" y="4055343"/>
            <a:ext cx="8229600" cy="3687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360"/>
              </a:spcBef>
              <a:spcAft>
                <a:spcPts val="0"/>
              </a:spcAft>
              <a:buSzPts val="1800"/>
              <a:buNone/>
              <a:defRPr sz="1800"/>
            </a:lvl1pPr>
          </a:lstStyle>
          <a:p/>
        </p:txBody>
      </p:sp>
      <p:sp>
        <p:nvSpPr>
          <p:cNvPr id="65" name="Google Shape;65;p11"/>
          <p:cNvSpPr txBox="1"/>
          <p:nvPr>
            <p:ph idx="12" type="sldNum"/>
          </p:nvPr>
        </p:nvSpPr>
        <p:spPr>
          <a:xfrm>
            <a:off x="-92" y="4749844"/>
            <a:ext cx="9144000" cy="3936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1pPr>
            <a:lvl2pPr indent="0" lvl="1"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2pPr>
            <a:lvl3pPr indent="0" lvl="2"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3pPr>
            <a:lvl4pPr indent="0" lvl="3"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4pPr>
            <a:lvl5pPr indent="0" lvl="4"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5pPr>
            <a:lvl6pPr indent="0" lvl="5"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6pPr>
            <a:lvl7pPr indent="0" lvl="6"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7pPr>
            <a:lvl8pPr indent="0" lvl="7"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8pPr>
            <a:lvl9pPr indent="0" lvl="8"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3"/>
          <p:cNvSpPr txBox="1"/>
          <p:nvPr>
            <p:ph type="ctrTitle"/>
          </p:nvPr>
        </p:nvSpPr>
        <p:spPr>
          <a:xfrm>
            <a:off x="1546025" y="1754794"/>
            <a:ext cx="5832600" cy="1159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b="1" sz="4400"/>
            </a:lvl1pPr>
            <a:lvl2pPr lvl="1" algn="l">
              <a:lnSpc>
                <a:spcPct val="100000"/>
              </a:lnSpc>
              <a:spcBef>
                <a:spcPts val="0"/>
              </a:spcBef>
              <a:spcAft>
                <a:spcPts val="0"/>
              </a:spcAft>
              <a:buSzPts val="4400"/>
              <a:buNone/>
              <a:defRPr b="1" sz="4400"/>
            </a:lvl2pPr>
            <a:lvl3pPr lvl="2" algn="l">
              <a:lnSpc>
                <a:spcPct val="100000"/>
              </a:lnSpc>
              <a:spcBef>
                <a:spcPts val="0"/>
              </a:spcBef>
              <a:spcAft>
                <a:spcPts val="0"/>
              </a:spcAft>
              <a:buSzPts val="4400"/>
              <a:buNone/>
              <a:defRPr b="1" sz="4400"/>
            </a:lvl3pPr>
            <a:lvl4pPr lvl="3" algn="l">
              <a:lnSpc>
                <a:spcPct val="100000"/>
              </a:lnSpc>
              <a:spcBef>
                <a:spcPts val="0"/>
              </a:spcBef>
              <a:spcAft>
                <a:spcPts val="0"/>
              </a:spcAft>
              <a:buSzPts val="4400"/>
              <a:buNone/>
              <a:defRPr b="1" sz="4400"/>
            </a:lvl4pPr>
            <a:lvl5pPr lvl="4" algn="l">
              <a:lnSpc>
                <a:spcPct val="100000"/>
              </a:lnSpc>
              <a:spcBef>
                <a:spcPts val="0"/>
              </a:spcBef>
              <a:spcAft>
                <a:spcPts val="0"/>
              </a:spcAft>
              <a:buSzPts val="4400"/>
              <a:buNone/>
              <a:defRPr b="1" sz="4400"/>
            </a:lvl5pPr>
            <a:lvl6pPr lvl="5" algn="l">
              <a:lnSpc>
                <a:spcPct val="100000"/>
              </a:lnSpc>
              <a:spcBef>
                <a:spcPts val="0"/>
              </a:spcBef>
              <a:spcAft>
                <a:spcPts val="0"/>
              </a:spcAft>
              <a:buSzPts val="4400"/>
              <a:buNone/>
              <a:defRPr b="1" sz="4400"/>
            </a:lvl6pPr>
            <a:lvl7pPr lvl="6" algn="l">
              <a:lnSpc>
                <a:spcPct val="100000"/>
              </a:lnSpc>
              <a:spcBef>
                <a:spcPts val="0"/>
              </a:spcBef>
              <a:spcAft>
                <a:spcPts val="0"/>
              </a:spcAft>
              <a:buSzPts val="4400"/>
              <a:buNone/>
              <a:defRPr b="1" sz="4400"/>
            </a:lvl7pPr>
            <a:lvl8pPr lvl="7" algn="l">
              <a:lnSpc>
                <a:spcPct val="100000"/>
              </a:lnSpc>
              <a:spcBef>
                <a:spcPts val="0"/>
              </a:spcBef>
              <a:spcAft>
                <a:spcPts val="0"/>
              </a:spcAft>
              <a:buSzPts val="4400"/>
              <a:buNone/>
              <a:defRPr b="1" sz="4400"/>
            </a:lvl8pPr>
            <a:lvl9pPr lvl="8" algn="l">
              <a:lnSpc>
                <a:spcPct val="100000"/>
              </a:lnSpc>
              <a:spcBef>
                <a:spcPts val="0"/>
              </a:spcBef>
              <a:spcAft>
                <a:spcPts val="0"/>
              </a:spcAft>
              <a:buSzPts val="4400"/>
              <a:buNone/>
              <a:defRPr b="1" sz="4400"/>
            </a:lvl9pPr>
          </a:lstStyle>
          <a:p/>
        </p:txBody>
      </p:sp>
      <p:sp>
        <p:nvSpPr>
          <p:cNvPr id="28" name="Google Shape;28;p3"/>
          <p:cNvSpPr txBox="1"/>
          <p:nvPr>
            <p:ph idx="1" type="subTitle"/>
          </p:nvPr>
        </p:nvSpPr>
        <p:spPr>
          <a:xfrm>
            <a:off x="1546025" y="3011511"/>
            <a:ext cx="5832600" cy="7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3"/>
              </a:buClr>
              <a:buSzPts val="3000"/>
              <a:buNone/>
              <a:defRPr>
                <a:solidFill>
                  <a:schemeClr val="accent3"/>
                </a:solidFill>
              </a:defRPr>
            </a:lvl1pPr>
            <a:lvl2pPr lvl="1" algn="l">
              <a:lnSpc>
                <a:spcPct val="100000"/>
              </a:lnSpc>
              <a:spcBef>
                <a:spcPts val="0"/>
              </a:spcBef>
              <a:spcAft>
                <a:spcPts val="0"/>
              </a:spcAft>
              <a:buClr>
                <a:schemeClr val="accent3"/>
              </a:buClr>
              <a:buSzPts val="3000"/>
              <a:buNone/>
              <a:defRPr sz="3000">
                <a:solidFill>
                  <a:schemeClr val="accent3"/>
                </a:solidFill>
              </a:defRPr>
            </a:lvl2pPr>
            <a:lvl3pPr lvl="2" algn="l">
              <a:lnSpc>
                <a:spcPct val="100000"/>
              </a:lnSpc>
              <a:spcBef>
                <a:spcPts val="0"/>
              </a:spcBef>
              <a:spcAft>
                <a:spcPts val="0"/>
              </a:spcAft>
              <a:buClr>
                <a:schemeClr val="accent3"/>
              </a:buClr>
              <a:buSzPts val="3000"/>
              <a:buNone/>
              <a:defRPr sz="3000">
                <a:solidFill>
                  <a:schemeClr val="accent3"/>
                </a:solidFill>
              </a:defRPr>
            </a:lvl3pPr>
            <a:lvl4pPr lvl="3" algn="l">
              <a:lnSpc>
                <a:spcPct val="100000"/>
              </a:lnSpc>
              <a:spcBef>
                <a:spcPts val="0"/>
              </a:spcBef>
              <a:spcAft>
                <a:spcPts val="0"/>
              </a:spcAft>
              <a:buClr>
                <a:schemeClr val="accent3"/>
              </a:buClr>
              <a:buSzPts val="3000"/>
              <a:buNone/>
              <a:defRPr sz="3000">
                <a:solidFill>
                  <a:schemeClr val="accent3"/>
                </a:solidFill>
              </a:defRPr>
            </a:lvl4pPr>
            <a:lvl5pPr lvl="4" algn="l">
              <a:lnSpc>
                <a:spcPct val="100000"/>
              </a:lnSpc>
              <a:spcBef>
                <a:spcPts val="0"/>
              </a:spcBef>
              <a:spcAft>
                <a:spcPts val="0"/>
              </a:spcAft>
              <a:buClr>
                <a:schemeClr val="accent3"/>
              </a:buClr>
              <a:buSzPts val="3000"/>
              <a:buNone/>
              <a:defRPr sz="3000">
                <a:solidFill>
                  <a:schemeClr val="accent3"/>
                </a:solidFill>
              </a:defRPr>
            </a:lvl5pPr>
            <a:lvl6pPr lvl="5" algn="l">
              <a:lnSpc>
                <a:spcPct val="100000"/>
              </a:lnSpc>
              <a:spcBef>
                <a:spcPts val="0"/>
              </a:spcBef>
              <a:spcAft>
                <a:spcPts val="0"/>
              </a:spcAft>
              <a:buClr>
                <a:schemeClr val="accent3"/>
              </a:buClr>
              <a:buSzPts val="3000"/>
              <a:buNone/>
              <a:defRPr sz="3000">
                <a:solidFill>
                  <a:schemeClr val="accent3"/>
                </a:solidFill>
              </a:defRPr>
            </a:lvl6pPr>
            <a:lvl7pPr lvl="6" algn="l">
              <a:lnSpc>
                <a:spcPct val="100000"/>
              </a:lnSpc>
              <a:spcBef>
                <a:spcPts val="0"/>
              </a:spcBef>
              <a:spcAft>
                <a:spcPts val="0"/>
              </a:spcAft>
              <a:buClr>
                <a:schemeClr val="accent3"/>
              </a:buClr>
              <a:buSzPts val="3000"/>
              <a:buNone/>
              <a:defRPr sz="3000">
                <a:solidFill>
                  <a:schemeClr val="accent3"/>
                </a:solidFill>
              </a:defRPr>
            </a:lvl7pPr>
            <a:lvl8pPr lvl="7" algn="l">
              <a:lnSpc>
                <a:spcPct val="100000"/>
              </a:lnSpc>
              <a:spcBef>
                <a:spcPts val="0"/>
              </a:spcBef>
              <a:spcAft>
                <a:spcPts val="0"/>
              </a:spcAft>
              <a:buClr>
                <a:schemeClr val="accent3"/>
              </a:buClr>
              <a:buSzPts val="3000"/>
              <a:buNone/>
              <a:defRPr sz="3000">
                <a:solidFill>
                  <a:schemeClr val="accent3"/>
                </a:solidFill>
              </a:defRPr>
            </a:lvl8pPr>
            <a:lvl9pPr lvl="8" algn="l">
              <a:lnSpc>
                <a:spcPct val="100000"/>
              </a:lnSpc>
              <a:spcBef>
                <a:spcPts val="0"/>
              </a:spcBef>
              <a:spcAft>
                <a:spcPts val="0"/>
              </a:spcAft>
              <a:buClr>
                <a:schemeClr val="accent3"/>
              </a:buClr>
              <a:buSzPts val="3000"/>
              <a:buNone/>
              <a:defRPr sz="3000">
                <a:solidFill>
                  <a:schemeClr val="accent3"/>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9" name="Shape 29"/>
        <p:cNvGrpSpPr/>
        <p:nvPr/>
      </p:nvGrpSpPr>
      <p:grpSpPr>
        <a:xfrm>
          <a:off x="0" y="0"/>
          <a:ext cx="0" cy="0"/>
          <a:chOff x="0" y="0"/>
          <a:chExt cx="0" cy="0"/>
        </a:xfrm>
      </p:grpSpPr>
      <p:sp>
        <p:nvSpPr>
          <p:cNvPr id="30" name="Google Shape;30;p4"/>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31" name="Google Shape;31;p4"/>
          <p:cNvSpPr txBox="1"/>
          <p:nvPr>
            <p:ph idx="1" type="body"/>
          </p:nvPr>
        </p:nvSpPr>
        <p:spPr>
          <a:xfrm>
            <a:off x="786150" y="1261700"/>
            <a:ext cx="7571700" cy="3573600"/>
          </a:xfrm>
          <a:prstGeom prst="rect">
            <a:avLst/>
          </a:prstGeom>
          <a:noFill/>
          <a:ln>
            <a:noFill/>
          </a:ln>
        </p:spPr>
        <p:txBody>
          <a:bodyPr anchorCtr="0" anchor="t" bIns="91425" lIns="91425" spcFirstLastPara="1" rIns="91425" wrap="square" tIns="91425">
            <a:noAutofit/>
          </a:bodyPr>
          <a:lstStyle>
            <a:lvl1pPr indent="-381000" lvl="0" marL="457200" algn="l">
              <a:lnSpc>
                <a:spcPct val="100000"/>
              </a:lnSpc>
              <a:spcBef>
                <a:spcPts val="600"/>
              </a:spcBef>
              <a:spcAft>
                <a:spcPts val="0"/>
              </a:spcAft>
              <a:buSzPts val="2400"/>
              <a:buChar char="◎"/>
              <a:defRPr sz="2400"/>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81000" lvl="3" marL="1828800" algn="l">
              <a:lnSpc>
                <a:spcPct val="100000"/>
              </a:lnSpc>
              <a:spcBef>
                <a:spcPts val="0"/>
              </a:spcBef>
              <a:spcAft>
                <a:spcPts val="0"/>
              </a:spcAft>
              <a:buSzPts val="2400"/>
              <a:buChar char="●"/>
              <a:defRPr sz="2400"/>
            </a:lvl4pPr>
            <a:lvl5pPr indent="-381000" lvl="4" marL="2286000" algn="l">
              <a:lnSpc>
                <a:spcPct val="100000"/>
              </a:lnSpc>
              <a:spcBef>
                <a:spcPts val="0"/>
              </a:spcBef>
              <a:spcAft>
                <a:spcPts val="0"/>
              </a:spcAft>
              <a:buSzPts val="2400"/>
              <a:buChar char="○"/>
              <a:defRPr sz="2400"/>
            </a:lvl5pPr>
            <a:lvl6pPr indent="-381000" lvl="5" marL="2743200" algn="l">
              <a:lnSpc>
                <a:spcPct val="100000"/>
              </a:lnSpc>
              <a:spcBef>
                <a:spcPts val="0"/>
              </a:spcBef>
              <a:spcAft>
                <a:spcPts val="0"/>
              </a:spcAft>
              <a:buSzPts val="2400"/>
              <a:buChar char="■"/>
              <a:defRPr sz="2400"/>
            </a:lvl6pPr>
            <a:lvl7pPr indent="-381000" lvl="6" marL="3200400" algn="l">
              <a:lnSpc>
                <a:spcPct val="100000"/>
              </a:lnSpc>
              <a:spcBef>
                <a:spcPts val="0"/>
              </a:spcBef>
              <a:spcAft>
                <a:spcPts val="0"/>
              </a:spcAft>
              <a:buSzPts val="2400"/>
              <a:buChar char="●"/>
              <a:defRPr sz="2400"/>
            </a:lvl7pPr>
            <a:lvl8pPr indent="-381000" lvl="7" marL="3657600" algn="l">
              <a:lnSpc>
                <a:spcPct val="100000"/>
              </a:lnSpc>
              <a:spcBef>
                <a:spcPts val="0"/>
              </a:spcBef>
              <a:spcAft>
                <a:spcPts val="0"/>
              </a:spcAft>
              <a:buSzPts val="2400"/>
              <a:buChar char="○"/>
              <a:defRPr sz="2400"/>
            </a:lvl8pPr>
            <a:lvl9pPr indent="-381000" lvl="8" marL="4114800" algn="l">
              <a:lnSpc>
                <a:spcPct val="100000"/>
              </a:lnSpc>
              <a:spcBef>
                <a:spcPts val="0"/>
              </a:spcBef>
              <a:spcAft>
                <a:spcPts val="0"/>
              </a:spcAft>
              <a:buSzPts val="2400"/>
              <a:buChar char="■"/>
              <a:defRPr sz="2400"/>
            </a:lvl9pPr>
          </a:lstStyle>
          <a:p/>
        </p:txBody>
      </p:sp>
      <p:sp>
        <p:nvSpPr>
          <p:cNvPr id="32" name="Google Shape;32;p4"/>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blipFill>
          <a:blip r:embed="rId2">
            <a:alphaModFix/>
          </a:blip>
          <a:stretch>
            <a:fillRect/>
          </a:stretch>
        </a:blipFill>
      </p:bgPr>
    </p:bg>
    <p:spTree>
      <p:nvGrpSpPr>
        <p:cNvPr id="33" name="Shape 33"/>
        <p:cNvGrpSpPr/>
        <p:nvPr/>
      </p:nvGrpSpPr>
      <p:grpSpPr>
        <a:xfrm>
          <a:off x="0" y="0"/>
          <a:ext cx="0" cy="0"/>
          <a:chOff x="0" y="0"/>
          <a:chExt cx="0" cy="0"/>
        </a:xfrm>
      </p:grpSpPr>
      <p:sp>
        <p:nvSpPr>
          <p:cNvPr id="34" name="Google Shape;34;p5"/>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6"/>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37" name="Google Shape;37;p6"/>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8" name="Shape 38"/>
        <p:cNvGrpSpPr/>
        <p:nvPr/>
      </p:nvGrpSpPr>
      <p:grpSpPr>
        <a:xfrm>
          <a:off x="0" y="0"/>
          <a:ext cx="0" cy="0"/>
          <a:chOff x="0" y="0"/>
          <a:chExt cx="0" cy="0"/>
        </a:xfrm>
      </p:grpSpPr>
      <p:sp>
        <p:nvSpPr>
          <p:cNvPr id="39" name="Google Shape;39;p7"/>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40" name="Google Shape;40;p7"/>
          <p:cNvSpPr txBox="1"/>
          <p:nvPr>
            <p:ph idx="1" type="body"/>
          </p:nvPr>
        </p:nvSpPr>
        <p:spPr>
          <a:xfrm>
            <a:off x="786137" y="1200150"/>
            <a:ext cx="3675300" cy="37257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600"/>
              </a:spcBef>
              <a:spcAft>
                <a:spcPts val="0"/>
              </a:spcAft>
              <a:buSzPts val="2000"/>
              <a:buChar char="◎"/>
              <a:defRPr sz="2000"/>
            </a:lvl1pPr>
            <a:lvl2pPr indent="-355600" lvl="1" marL="914400" algn="l">
              <a:lnSpc>
                <a:spcPct val="100000"/>
              </a:lnSpc>
              <a:spcBef>
                <a:spcPts val="0"/>
              </a:spcBef>
              <a:spcAft>
                <a:spcPts val="0"/>
              </a:spcAft>
              <a:buSzPts val="2000"/>
              <a:buChar char="○"/>
              <a:defRPr sz="2000"/>
            </a:lvl2pPr>
            <a:lvl3pPr indent="-355600" lvl="2" marL="1371600" algn="l">
              <a:lnSpc>
                <a:spcPct val="100000"/>
              </a:lnSpc>
              <a:spcBef>
                <a:spcPts val="0"/>
              </a:spcBef>
              <a:spcAft>
                <a:spcPts val="0"/>
              </a:spcAft>
              <a:buSzPts val="2000"/>
              <a:buChar char="◉"/>
              <a:defRPr sz="2000"/>
            </a:lvl3pPr>
            <a:lvl4pPr indent="-355600" lvl="3" marL="1828800" algn="l">
              <a:lnSpc>
                <a:spcPct val="100000"/>
              </a:lnSpc>
              <a:spcBef>
                <a:spcPts val="0"/>
              </a:spcBef>
              <a:spcAft>
                <a:spcPts val="0"/>
              </a:spcAft>
              <a:buSzPts val="2000"/>
              <a:buChar char="●"/>
              <a:defRPr sz="2000"/>
            </a:lvl4pPr>
            <a:lvl5pPr indent="-355600" lvl="4" marL="2286000" algn="l">
              <a:lnSpc>
                <a:spcPct val="100000"/>
              </a:lnSpc>
              <a:spcBef>
                <a:spcPts val="0"/>
              </a:spcBef>
              <a:spcAft>
                <a:spcPts val="0"/>
              </a:spcAft>
              <a:buSzPts val="2000"/>
              <a:buChar char="○"/>
              <a:defRPr sz="2000"/>
            </a:lvl5pPr>
            <a:lvl6pPr indent="-355600" lvl="5" marL="2743200" algn="l">
              <a:lnSpc>
                <a:spcPct val="100000"/>
              </a:lnSpc>
              <a:spcBef>
                <a:spcPts val="0"/>
              </a:spcBef>
              <a:spcAft>
                <a:spcPts val="0"/>
              </a:spcAft>
              <a:buSzPts val="2000"/>
              <a:buChar char="■"/>
              <a:defRPr sz="2000"/>
            </a:lvl6pPr>
            <a:lvl7pPr indent="-355600" lvl="6" marL="3200400" algn="l">
              <a:lnSpc>
                <a:spcPct val="100000"/>
              </a:lnSpc>
              <a:spcBef>
                <a:spcPts val="0"/>
              </a:spcBef>
              <a:spcAft>
                <a:spcPts val="0"/>
              </a:spcAft>
              <a:buSzPts val="2000"/>
              <a:buChar char="●"/>
              <a:defRPr sz="2000"/>
            </a:lvl7pPr>
            <a:lvl8pPr indent="-355600" lvl="7" marL="3657600" algn="l">
              <a:lnSpc>
                <a:spcPct val="100000"/>
              </a:lnSpc>
              <a:spcBef>
                <a:spcPts val="0"/>
              </a:spcBef>
              <a:spcAft>
                <a:spcPts val="0"/>
              </a:spcAft>
              <a:buSzPts val="2000"/>
              <a:buChar char="○"/>
              <a:defRPr sz="2000"/>
            </a:lvl8pPr>
            <a:lvl9pPr indent="-355600" lvl="8" marL="4114800" algn="l">
              <a:lnSpc>
                <a:spcPct val="100000"/>
              </a:lnSpc>
              <a:spcBef>
                <a:spcPts val="0"/>
              </a:spcBef>
              <a:spcAft>
                <a:spcPts val="0"/>
              </a:spcAft>
              <a:buSzPts val="2000"/>
              <a:buChar char="■"/>
              <a:defRPr sz="2000"/>
            </a:lvl9pPr>
          </a:lstStyle>
          <a:p/>
        </p:txBody>
      </p:sp>
      <p:sp>
        <p:nvSpPr>
          <p:cNvPr id="41" name="Google Shape;41;p7"/>
          <p:cNvSpPr txBox="1"/>
          <p:nvPr>
            <p:ph idx="2" type="body"/>
          </p:nvPr>
        </p:nvSpPr>
        <p:spPr>
          <a:xfrm>
            <a:off x="4682659" y="1200150"/>
            <a:ext cx="3675300" cy="37257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600"/>
              </a:spcBef>
              <a:spcAft>
                <a:spcPts val="0"/>
              </a:spcAft>
              <a:buSzPts val="2000"/>
              <a:buChar char="◎"/>
              <a:defRPr sz="2000"/>
            </a:lvl1pPr>
            <a:lvl2pPr indent="-355600" lvl="1" marL="914400" algn="l">
              <a:lnSpc>
                <a:spcPct val="100000"/>
              </a:lnSpc>
              <a:spcBef>
                <a:spcPts val="0"/>
              </a:spcBef>
              <a:spcAft>
                <a:spcPts val="0"/>
              </a:spcAft>
              <a:buSzPts val="2000"/>
              <a:buChar char="○"/>
              <a:defRPr sz="2000"/>
            </a:lvl2pPr>
            <a:lvl3pPr indent="-355600" lvl="2" marL="1371600" algn="l">
              <a:lnSpc>
                <a:spcPct val="100000"/>
              </a:lnSpc>
              <a:spcBef>
                <a:spcPts val="0"/>
              </a:spcBef>
              <a:spcAft>
                <a:spcPts val="0"/>
              </a:spcAft>
              <a:buSzPts val="2000"/>
              <a:buChar char="◉"/>
              <a:defRPr sz="2000"/>
            </a:lvl3pPr>
            <a:lvl4pPr indent="-355600" lvl="3" marL="1828800" algn="l">
              <a:lnSpc>
                <a:spcPct val="100000"/>
              </a:lnSpc>
              <a:spcBef>
                <a:spcPts val="0"/>
              </a:spcBef>
              <a:spcAft>
                <a:spcPts val="0"/>
              </a:spcAft>
              <a:buSzPts val="2000"/>
              <a:buChar char="●"/>
              <a:defRPr sz="2000"/>
            </a:lvl4pPr>
            <a:lvl5pPr indent="-355600" lvl="4" marL="2286000" algn="l">
              <a:lnSpc>
                <a:spcPct val="100000"/>
              </a:lnSpc>
              <a:spcBef>
                <a:spcPts val="0"/>
              </a:spcBef>
              <a:spcAft>
                <a:spcPts val="0"/>
              </a:spcAft>
              <a:buSzPts val="2000"/>
              <a:buChar char="○"/>
              <a:defRPr sz="2000"/>
            </a:lvl5pPr>
            <a:lvl6pPr indent="-355600" lvl="5" marL="2743200" algn="l">
              <a:lnSpc>
                <a:spcPct val="100000"/>
              </a:lnSpc>
              <a:spcBef>
                <a:spcPts val="0"/>
              </a:spcBef>
              <a:spcAft>
                <a:spcPts val="0"/>
              </a:spcAft>
              <a:buSzPts val="2000"/>
              <a:buChar char="■"/>
              <a:defRPr sz="2000"/>
            </a:lvl6pPr>
            <a:lvl7pPr indent="-355600" lvl="6" marL="3200400" algn="l">
              <a:lnSpc>
                <a:spcPct val="100000"/>
              </a:lnSpc>
              <a:spcBef>
                <a:spcPts val="0"/>
              </a:spcBef>
              <a:spcAft>
                <a:spcPts val="0"/>
              </a:spcAft>
              <a:buSzPts val="2000"/>
              <a:buChar char="●"/>
              <a:defRPr sz="2000"/>
            </a:lvl7pPr>
            <a:lvl8pPr indent="-355600" lvl="7" marL="3657600" algn="l">
              <a:lnSpc>
                <a:spcPct val="100000"/>
              </a:lnSpc>
              <a:spcBef>
                <a:spcPts val="0"/>
              </a:spcBef>
              <a:spcAft>
                <a:spcPts val="0"/>
              </a:spcAft>
              <a:buSzPts val="2000"/>
              <a:buChar char="○"/>
              <a:defRPr sz="2000"/>
            </a:lvl8pPr>
            <a:lvl9pPr indent="-355600" lvl="8" marL="4114800" algn="l">
              <a:lnSpc>
                <a:spcPct val="100000"/>
              </a:lnSpc>
              <a:spcBef>
                <a:spcPts val="0"/>
              </a:spcBef>
              <a:spcAft>
                <a:spcPts val="0"/>
              </a:spcAft>
              <a:buSzPts val="2000"/>
              <a:buChar char="■"/>
              <a:defRPr sz="2000"/>
            </a:lvl9pPr>
          </a:lstStyle>
          <a:p/>
        </p:txBody>
      </p:sp>
      <p:sp>
        <p:nvSpPr>
          <p:cNvPr id="42" name="Google Shape;42;p7"/>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43" name="Shape 43"/>
        <p:cNvGrpSpPr/>
        <p:nvPr/>
      </p:nvGrpSpPr>
      <p:grpSpPr>
        <a:xfrm>
          <a:off x="0" y="0"/>
          <a:ext cx="0" cy="0"/>
          <a:chOff x="0" y="0"/>
          <a:chExt cx="0" cy="0"/>
        </a:xfrm>
      </p:grpSpPr>
      <p:pic>
        <p:nvPicPr>
          <p:cNvPr id="44" name="Google Shape;44;p8"/>
          <p:cNvPicPr preferRelativeResize="0"/>
          <p:nvPr/>
        </p:nvPicPr>
        <p:blipFill rotWithShape="1">
          <a:blip r:embed="rId2">
            <a:alphaModFix/>
          </a:blip>
          <a:srcRect b="0" l="19" r="19" t="0"/>
          <a:stretch/>
        </p:blipFill>
        <p:spPr>
          <a:xfrm flipH="1" rot="10800000">
            <a:off x="5952" y="0"/>
            <a:ext cx="9140602" cy="5143500"/>
          </a:xfrm>
          <a:prstGeom prst="rect">
            <a:avLst/>
          </a:prstGeom>
          <a:noFill/>
          <a:ln>
            <a:noFill/>
          </a:ln>
        </p:spPr>
      </p:pic>
      <p:sp>
        <p:nvSpPr>
          <p:cNvPr id="45" name="Google Shape;45;p8"/>
          <p:cNvSpPr txBox="1"/>
          <p:nvPr>
            <p:ph idx="1" type="body"/>
          </p:nvPr>
        </p:nvSpPr>
        <p:spPr>
          <a:xfrm>
            <a:off x="1215300" y="1723650"/>
            <a:ext cx="6713400" cy="819900"/>
          </a:xfrm>
          <a:prstGeom prst="rect">
            <a:avLst/>
          </a:prstGeom>
          <a:noFill/>
          <a:ln>
            <a:noFill/>
          </a:ln>
        </p:spPr>
        <p:txBody>
          <a:bodyPr anchorCtr="0" anchor="t" bIns="91425" lIns="91425" spcFirstLastPara="1" rIns="91425" wrap="square" tIns="91425">
            <a:noAutofit/>
          </a:bodyPr>
          <a:lstStyle>
            <a:lvl1pPr indent="-457200" lvl="0" marL="457200" algn="ctr">
              <a:lnSpc>
                <a:spcPct val="100000"/>
              </a:lnSpc>
              <a:spcBef>
                <a:spcPts val="600"/>
              </a:spcBef>
              <a:spcAft>
                <a:spcPts val="0"/>
              </a:spcAft>
              <a:buClr>
                <a:schemeClr val="dk1"/>
              </a:buClr>
              <a:buSzPts val="3600"/>
              <a:buChar char="◎"/>
              <a:defRPr i="1" sz="3600"/>
            </a:lvl1pPr>
            <a:lvl2pPr indent="-457200" lvl="1" marL="914400" algn="ctr">
              <a:lnSpc>
                <a:spcPct val="100000"/>
              </a:lnSpc>
              <a:spcBef>
                <a:spcPts val="0"/>
              </a:spcBef>
              <a:spcAft>
                <a:spcPts val="0"/>
              </a:spcAft>
              <a:buClr>
                <a:schemeClr val="dk1"/>
              </a:buClr>
              <a:buSzPts val="3600"/>
              <a:buChar char="○"/>
              <a:defRPr i="1" sz="3600"/>
            </a:lvl2pPr>
            <a:lvl3pPr indent="-457200" lvl="2" marL="1371600" algn="ctr">
              <a:lnSpc>
                <a:spcPct val="100000"/>
              </a:lnSpc>
              <a:spcBef>
                <a:spcPts val="0"/>
              </a:spcBef>
              <a:spcAft>
                <a:spcPts val="0"/>
              </a:spcAft>
              <a:buClr>
                <a:schemeClr val="dk1"/>
              </a:buClr>
              <a:buSzPts val="3600"/>
              <a:buChar char="◉"/>
              <a:defRPr i="1" sz="3600"/>
            </a:lvl3pPr>
            <a:lvl4pPr indent="-457200" lvl="3" marL="1828800" algn="ctr">
              <a:lnSpc>
                <a:spcPct val="100000"/>
              </a:lnSpc>
              <a:spcBef>
                <a:spcPts val="0"/>
              </a:spcBef>
              <a:spcAft>
                <a:spcPts val="0"/>
              </a:spcAft>
              <a:buSzPts val="3600"/>
              <a:buChar char="●"/>
              <a:defRPr i="1" sz="3600"/>
            </a:lvl4pPr>
            <a:lvl5pPr indent="-457200" lvl="4" marL="2286000" algn="ctr">
              <a:lnSpc>
                <a:spcPct val="100000"/>
              </a:lnSpc>
              <a:spcBef>
                <a:spcPts val="0"/>
              </a:spcBef>
              <a:spcAft>
                <a:spcPts val="0"/>
              </a:spcAft>
              <a:buSzPts val="3600"/>
              <a:buChar char="○"/>
              <a:defRPr i="1" sz="3600"/>
            </a:lvl5pPr>
            <a:lvl6pPr indent="-457200" lvl="5" marL="2743200" algn="ctr">
              <a:lnSpc>
                <a:spcPct val="100000"/>
              </a:lnSpc>
              <a:spcBef>
                <a:spcPts val="0"/>
              </a:spcBef>
              <a:spcAft>
                <a:spcPts val="0"/>
              </a:spcAft>
              <a:buSzPts val="3600"/>
              <a:buChar char="■"/>
              <a:defRPr i="1" sz="3600"/>
            </a:lvl6pPr>
            <a:lvl7pPr indent="-457200" lvl="6" marL="3200400" algn="ctr">
              <a:lnSpc>
                <a:spcPct val="100000"/>
              </a:lnSpc>
              <a:spcBef>
                <a:spcPts val="0"/>
              </a:spcBef>
              <a:spcAft>
                <a:spcPts val="0"/>
              </a:spcAft>
              <a:buSzPts val="3600"/>
              <a:buChar char="●"/>
              <a:defRPr i="1" sz="3600"/>
            </a:lvl7pPr>
            <a:lvl8pPr indent="-457200" lvl="7" marL="3657600" algn="ctr">
              <a:lnSpc>
                <a:spcPct val="100000"/>
              </a:lnSpc>
              <a:spcBef>
                <a:spcPts val="0"/>
              </a:spcBef>
              <a:spcAft>
                <a:spcPts val="0"/>
              </a:spcAft>
              <a:buSzPts val="3600"/>
              <a:buChar char="○"/>
              <a:defRPr i="1" sz="3600"/>
            </a:lvl8pPr>
            <a:lvl9pPr indent="-457200" lvl="8" marL="4114800" algn="ctr">
              <a:lnSpc>
                <a:spcPct val="100000"/>
              </a:lnSpc>
              <a:spcBef>
                <a:spcPts val="0"/>
              </a:spcBef>
              <a:spcAft>
                <a:spcPts val="0"/>
              </a:spcAft>
              <a:buSzPts val="3600"/>
              <a:buChar char="■"/>
              <a:defRPr i="1" sz="3600"/>
            </a:lvl9pPr>
          </a:lstStyle>
          <a:p/>
        </p:txBody>
      </p:sp>
      <p:grpSp>
        <p:nvGrpSpPr>
          <p:cNvPr id="46" name="Google Shape;46;p8"/>
          <p:cNvGrpSpPr/>
          <p:nvPr/>
        </p:nvGrpSpPr>
        <p:grpSpPr>
          <a:xfrm>
            <a:off x="3839646" y="782918"/>
            <a:ext cx="1464573" cy="842707"/>
            <a:chOff x="3593400" y="1729675"/>
            <a:chExt cx="1957200" cy="1123610"/>
          </a:xfrm>
        </p:grpSpPr>
        <p:sp>
          <p:nvSpPr>
            <p:cNvPr id="47" name="Google Shape;47;p8"/>
            <p:cNvSpPr txBox="1"/>
            <p:nvPr/>
          </p:nvSpPr>
          <p:spPr>
            <a:xfrm>
              <a:off x="3593400" y="1729675"/>
              <a:ext cx="1957200" cy="871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1" i="0" lang="en" sz="6000" u="none" cap="none" strike="noStrike">
                  <a:solidFill>
                    <a:schemeClr val="accent1"/>
                  </a:solidFill>
                  <a:latin typeface="Source Sans Pro"/>
                  <a:ea typeface="Source Sans Pro"/>
                  <a:cs typeface="Source Sans Pro"/>
                  <a:sym typeface="Source Sans Pro"/>
                </a:rPr>
                <a:t>“</a:t>
              </a:r>
              <a:endParaRPr b="1" i="0" sz="6000" u="none" cap="none" strike="noStrike">
                <a:solidFill>
                  <a:schemeClr val="accent1"/>
                </a:solidFill>
                <a:latin typeface="Source Sans Pro"/>
                <a:ea typeface="Source Sans Pro"/>
                <a:cs typeface="Source Sans Pro"/>
                <a:sym typeface="Source Sans Pro"/>
              </a:endParaRPr>
            </a:p>
          </p:txBody>
        </p:sp>
        <p:sp>
          <p:nvSpPr>
            <p:cNvPr id="48" name="Google Shape;48;p8"/>
            <p:cNvSpPr/>
            <p:nvPr/>
          </p:nvSpPr>
          <p:spPr>
            <a:xfrm>
              <a:off x="4025400" y="1760085"/>
              <a:ext cx="1093200" cy="10932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8"/>
            <p:cNvSpPr/>
            <p:nvPr/>
          </p:nvSpPr>
          <p:spPr>
            <a:xfrm>
              <a:off x="4190700" y="1925385"/>
              <a:ext cx="762600" cy="762600"/>
            </a:xfrm>
            <a:prstGeom prst="ellipse">
              <a:avLst/>
            </a:prstGeom>
            <a:noFill/>
            <a:ln cap="flat" cmpd="sng" w="1905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50" name="Google Shape;50;p8"/>
          <p:cNvCxnSpPr>
            <a:endCxn id="48" idx="1"/>
          </p:cNvCxnSpPr>
          <p:nvPr/>
        </p:nvCxnSpPr>
        <p:spPr>
          <a:xfrm>
            <a:off x="3750511" y="390297"/>
            <a:ext cx="532200" cy="535500"/>
          </a:xfrm>
          <a:prstGeom prst="straightConnector1">
            <a:avLst/>
          </a:prstGeom>
          <a:noFill/>
          <a:ln cap="flat" cmpd="sng" w="9525">
            <a:solidFill>
              <a:srgbClr val="CFD8DC"/>
            </a:solidFill>
            <a:prstDash val="solid"/>
            <a:round/>
            <a:headEnd len="sm" w="sm" type="none"/>
            <a:tailEnd len="sm" w="sm" type="none"/>
          </a:ln>
        </p:spPr>
      </p:cxnSp>
      <p:cxnSp>
        <p:nvCxnSpPr>
          <p:cNvPr id="51" name="Google Shape;51;p8"/>
          <p:cNvCxnSpPr/>
          <p:nvPr/>
        </p:nvCxnSpPr>
        <p:spPr>
          <a:xfrm rot="10800000">
            <a:off x="4362902" y="436125"/>
            <a:ext cx="209100" cy="369600"/>
          </a:xfrm>
          <a:prstGeom prst="straightConnector1">
            <a:avLst/>
          </a:prstGeom>
          <a:noFill/>
          <a:ln cap="flat" cmpd="sng" w="9525">
            <a:solidFill>
              <a:srgbClr val="CFD8DC"/>
            </a:solidFill>
            <a:prstDash val="solid"/>
            <a:round/>
            <a:headEnd len="sm" w="sm" type="none"/>
            <a:tailEnd len="sm" w="sm" type="none"/>
          </a:ln>
        </p:spPr>
      </p:cxnSp>
      <p:cxnSp>
        <p:nvCxnSpPr>
          <p:cNvPr id="52" name="Google Shape;52;p8"/>
          <p:cNvCxnSpPr/>
          <p:nvPr/>
        </p:nvCxnSpPr>
        <p:spPr>
          <a:xfrm flipH="1" rot="10800000">
            <a:off x="4704510" y="351930"/>
            <a:ext cx="347100" cy="474600"/>
          </a:xfrm>
          <a:prstGeom prst="straightConnector1">
            <a:avLst/>
          </a:prstGeom>
          <a:noFill/>
          <a:ln cap="flat" cmpd="sng" w="9525">
            <a:solidFill>
              <a:srgbClr val="CFD8DC"/>
            </a:solidFill>
            <a:prstDash val="solid"/>
            <a:round/>
            <a:headEnd len="sm" w="sm" type="none"/>
            <a:tailEnd len="sm" w="sm" type="none"/>
          </a:ln>
        </p:spPr>
      </p:cxnSp>
      <p:sp>
        <p:nvSpPr>
          <p:cNvPr id="53" name="Google Shape;53;p8"/>
          <p:cNvSpPr txBox="1"/>
          <p:nvPr>
            <p:ph idx="12" type="sldNum"/>
          </p:nvPr>
        </p:nvSpPr>
        <p:spPr>
          <a:xfrm>
            <a:off x="-87" y="4749844"/>
            <a:ext cx="9144000" cy="3936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1pPr>
            <a:lvl2pPr indent="0" lvl="1"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2pPr>
            <a:lvl3pPr indent="0" lvl="2"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3pPr>
            <a:lvl4pPr indent="0" lvl="3"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4pPr>
            <a:lvl5pPr indent="0" lvl="4"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5pPr>
            <a:lvl6pPr indent="0" lvl="5"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6pPr>
            <a:lvl7pPr indent="0" lvl="6"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7pPr>
            <a:lvl8pPr indent="0" lvl="7"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8pPr>
            <a:lvl9pPr indent="0" lvl="8" marL="0" marR="0" algn="ct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54" name="Shape 54"/>
        <p:cNvGrpSpPr/>
        <p:nvPr/>
      </p:nvGrpSpPr>
      <p:grpSpPr>
        <a:xfrm>
          <a:off x="0" y="0"/>
          <a:ext cx="0" cy="0"/>
          <a:chOff x="0" y="0"/>
          <a:chExt cx="0" cy="0"/>
        </a:xfrm>
      </p:grpSpPr>
      <p:sp>
        <p:nvSpPr>
          <p:cNvPr id="55" name="Google Shape;55;p9"/>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56" name="Google Shape;56;p9"/>
          <p:cNvSpPr txBox="1"/>
          <p:nvPr>
            <p:ph idx="1" type="body"/>
          </p:nvPr>
        </p:nvSpPr>
        <p:spPr>
          <a:xfrm>
            <a:off x="786150" y="1200150"/>
            <a:ext cx="2419800" cy="37257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57" name="Google Shape;57;p9"/>
          <p:cNvSpPr txBox="1"/>
          <p:nvPr>
            <p:ph idx="2" type="body"/>
          </p:nvPr>
        </p:nvSpPr>
        <p:spPr>
          <a:xfrm>
            <a:off x="3329992" y="1200150"/>
            <a:ext cx="2419800" cy="37257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58" name="Google Shape;58;p9"/>
          <p:cNvSpPr txBox="1"/>
          <p:nvPr>
            <p:ph idx="3" type="body"/>
          </p:nvPr>
        </p:nvSpPr>
        <p:spPr>
          <a:xfrm>
            <a:off x="5873834" y="1200150"/>
            <a:ext cx="2419800" cy="37257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59" name="Google Shape;59;p9"/>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omplete pattern">
  <p:cSld name="BLANK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0"/>
          <p:cNvSpPr/>
          <p:nvPr/>
        </p:nvSpPr>
        <p:spPr>
          <a:xfrm>
            <a:off x="-26550" y="-14850"/>
            <a:ext cx="9197100" cy="5173200"/>
          </a:xfrm>
          <a:prstGeom prst="rect">
            <a:avLst/>
          </a:prstGeom>
          <a:solidFill>
            <a:srgbClr val="CFD8DC">
              <a:alpha val="4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10"/>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1.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1pPr>
            <a:lvl2pPr lvl="1"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2pPr>
            <a:lvl3pPr lvl="2"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3pPr>
            <a:lvl4pPr lvl="3"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4pPr>
            <a:lvl5pPr lvl="4"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5pPr>
            <a:lvl6pPr lvl="5"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6pPr>
            <a:lvl7pPr lvl="6"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7pPr>
            <a:lvl8pPr lvl="7"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8pPr>
            <a:lvl9pPr lvl="8"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9pPr>
          </a:lstStyle>
          <a:p/>
        </p:txBody>
      </p:sp>
      <p:sp>
        <p:nvSpPr>
          <p:cNvPr id="7" name="Google Shape;7;p1"/>
          <p:cNvSpPr txBox="1"/>
          <p:nvPr>
            <p:ph idx="1" type="body"/>
          </p:nvPr>
        </p:nvSpPr>
        <p:spPr>
          <a:xfrm>
            <a:off x="786150" y="1261700"/>
            <a:ext cx="7571700" cy="35736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accent4"/>
              </a:buClr>
              <a:buSzPts val="3000"/>
              <a:buFont typeface="Source Sans Pro"/>
              <a:buChar char="◎"/>
              <a:defRPr b="0" i="0" sz="3000" u="none" cap="none" strike="noStrike">
                <a:solidFill>
                  <a:schemeClr val="dk1"/>
                </a:solidFill>
                <a:latin typeface="Source Sans Pro"/>
                <a:ea typeface="Source Sans Pro"/>
                <a:cs typeface="Source Sans Pro"/>
                <a:sym typeface="Source Sans Pro"/>
              </a:defRPr>
            </a:lvl1pPr>
            <a:lvl2pPr indent="-381000" lvl="1" marL="914400" marR="0" rtl="0" algn="l">
              <a:lnSpc>
                <a:spcPct val="100000"/>
              </a:lnSpc>
              <a:spcBef>
                <a:spcPts val="0"/>
              </a:spcBef>
              <a:spcAft>
                <a:spcPts val="0"/>
              </a:spcAft>
              <a:buClr>
                <a:schemeClr val="accent4"/>
              </a:buClr>
              <a:buSzPts val="2400"/>
              <a:buFont typeface="Source Sans Pro"/>
              <a:buChar char="○"/>
              <a:defRPr b="0" i="0" sz="2400" u="none" cap="none" strike="noStrike">
                <a:solidFill>
                  <a:schemeClr val="dk1"/>
                </a:solidFill>
                <a:latin typeface="Source Sans Pro"/>
                <a:ea typeface="Source Sans Pro"/>
                <a:cs typeface="Source Sans Pro"/>
                <a:sym typeface="Source Sans Pro"/>
              </a:defRPr>
            </a:lvl2pPr>
            <a:lvl3pPr indent="-381000" lvl="2" marL="1371600" marR="0" rtl="0" algn="l">
              <a:lnSpc>
                <a:spcPct val="100000"/>
              </a:lnSpc>
              <a:spcBef>
                <a:spcPts val="0"/>
              </a:spcBef>
              <a:spcAft>
                <a:spcPts val="0"/>
              </a:spcAft>
              <a:buClr>
                <a:schemeClr val="accent4"/>
              </a:buClr>
              <a:buSzPts val="2400"/>
              <a:buFont typeface="Source Sans Pro"/>
              <a:buChar char="◉"/>
              <a:defRPr b="0" i="0" sz="2400" u="none" cap="none" strike="noStrike">
                <a:solidFill>
                  <a:schemeClr val="dk1"/>
                </a:solidFill>
                <a:latin typeface="Source Sans Pro"/>
                <a:ea typeface="Source Sans Pro"/>
                <a:cs typeface="Source Sans Pro"/>
                <a:sym typeface="Source Sans Pro"/>
              </a:defRPr>
            </a:lvl3pPr>
            <a:lvl4pPr indent="-342900" lvl="3" marL="1828800" marR="0" rtl="0" algn="l">
              <a:lnSpc>
                <a:spcPct val="100000"/>
              </a:lnSpc>
              <a:spcBef>
                <a:spcPts val="0"/>
              </a:spcBef>
              <a:spcAft>
                <a:spcPts val="0"/>
              </a:spcAft>
              <a:buClr>
                <a:schemeClr val="dk1"/>
              </a:buClr>
              <a:buSzPts val="1800"/>
              <a:buFont typeface="Source Sans Pro"/>
              <a:buChar char="●"/>
              <a:defRPr b="0" i="0" sz="1800" u="none" cap="none" strike="noStrike">
                <a:solidFill>
                  <a:schemeClr val="dk1"/>
                </a:solidFill>
                <a:latin typeface="Source Sans Pro"/>
                <a:ea typeface="Source Sans Pro"/>
                <a:cs typeface="Source Sans Pro"/>
                <a:sym typeface="Source Sans Pro"/>
              </a:defRPr>
            </a:lvl4pPr>
            <a:lvl5pPr indent="-342900" lvl="4" marL="2286000" marR="0" rtl="0" algn="l">
              <a:lnSpc>
                <a:spcPct val="100000"/>
              </a:lnSpc>
              <a:spcBef>
                <a:spcPts val="0"/>
              </a:spcBef>
              <a:spcAft>
                <a:spcPts val="0"/>
              </a:spcAft>
              <a:buClr>
                <a:schemeClr val="dk1"/>
              </a:buClr>
              <a:buSzPts val="1800"/>
              <a:buFont typeface="Source Sans Pro"/>
              <a:buChar char="○"/>
              <a:defRPr b="0" i="0" sz="1800" u="none" cap="none" strike="noStrike">
                <a:solidFill>
                  <a:schemeClr val="dk1"/>
                </a:solidFill>
                <a:latin typeface="Source Sans Pro"/>
                <a:ea typeface="Source Sans Pro"/>
                <a:cs typeface="Source Sans Pro"/>
                <a:sym typeface="Source Sans Pro"/>
              </a:defRPr>
            </a:lvl5pPr>
            <a:lvl6pPr indent="-342900" lvl="5" marL="2743200" marR="0" rtl="0" algn="l">
              <a:lnSpc>
                <a:spcPct val="100000"/>
              </a:lnSpc>
              <a:spcBef>
                <a:spcPts val="0"/>
              </a:spcBef>
              <a:spcAft>
                <a:spcPts val="0"/>
              </a:spcAft>
              <a:buClr>
                <a:schemeClr val="dk1"/>
              </a:buClr>
              <a:buSzPts val="1800"/>
              <a:buFont typeface="Source Sans Pro"/>
              <a:buChar char="■"/>
              <a:defRPr b="0" i="0" sz="1800" u="none" cap="none" strike="noStrike">
                <a:solidFill>
                  <a:schemeClr val="dk1"/>
                </a:solidFill>
                <a:latin typeface="Source Sans Pro"/>
                <a:ea typeface="Source Sans Pro"/>
                <a:cs typeface="Source Sans Pro"/>
                <a:sym typeface="Source Sans Pro"/>
              </a:defRPr>
            </a:lvl6pPr>
            <a:lvl7pPr indent="-342900" lvl="6" marL="3200400" marR="0" rtl="0" algn="l">
              <a:lnSpc>
                <a:spcPct val="100000"/>
              </a:lnSpc>
              <a:spcBef>
                <a:spcPts val="0"/>
              </a:spcBef>
              <a:spcAft>
                <a:spcPts val="0"/>
              </a:spcAft>
              <a:buClr>
                <a:schemeClr val="dk1"/>
              </a:buClr>
              <a:buSzPts val="1800"/>
              <a:buFont typeface="Source Sans Pro"/>
              <a:buChar char="●"/>
              <a:defRPr b="0" i="0" sz="1800" u="none" cap="none" strike="noStrike">
                <a:solidFill>
                  <a:schemeClr val="dk1"/>
                </a:solidFill>
                <a:latin typeface="Source Sans Pro"/>
                <a:ea typeface="Source Sans Pro"/>
                <a:cs typeface="Source Sans Pro"/>
                <a:sym typeface="Source Sans Pro"/>
              </a:defRPr>
            </a:lvl7pPr>
            <a:lvl8pPr indent="-342900" lvl="7" marL="3657600" marR="0" rtl="0" algn="l">
              <a:lnSpc>
                <a:spcPct val="100000"/>
              </a:lnSpc>
              <a:spcBef>
                <a:spcPts val="0"/>
              </a:spcBef>
              <a:spcAft>
                <a:spcPts val="0"/>
              </a:spcAft>
              <a:buClr>
                <a:schemeClr val="dk1"/>
              </a:buClr>
              <a:buSzPts val="1800"/>
              <a:buFont typeface="Source Sans Pro"/>
              <a:buChar char="○"/>
              <a:defRPr b="0" i="0" sz="1800" u="none" cap="none" strike="noStrike">
                <a:solidFill>
                  <a:schemeClr val="dk1"/>
                </a:solidFill>
                <a:latin typeface="Source Sans Pro"/>
                <a:ea typeface="Source Sans Pro"/>
                <a:cs typeface="Source Sans Pro"/>
                <a:sym typeface="Source Sans Pro"/>
              </a:defRPr>
            </a:lvl8pPr>
            <a:lvl9pPr indent="-342900" lvl="8" marL="4114800" marR="0" rtl="0" algn="l">
              <a:lnSpc>
                <a:spcPct val="100000"/>
              </a:lnSpc>
              <a:spcBef>
                <a:spcPts val="0"/>
              </a:spcBef>
              <a:spcAft>
                <a:spcPts val="0"/>
              </a:spcAft>
              <a:buClr>
                <a:schemeClr val="dk1"/>
              </a:buClr>
              <a:buSzPts val="1800"/>
              <a:buFont typeface="Source Sans Pro"/>
              <a:buChar char="■"/>
              <a:defRPr b="0" i="0" sz="1800" u="none" cap="none" strike="noStrike">
                <a:solidFill>
                  <a:schemeClr val="dk1"/>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000000"/>
              </a:buClr>
              <a:buSzPts val="1300"/>
              <a:buFont typeface="Arial"/>
              <a:buNone/>
              <a:defRPr b="1" i="0" sz="1300" u="none" cap="none" strike="noStrike">
                <a:solidFill>
                  <a:schemeClr val="accent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www.youtube.com/watch?v=KWNAbltazfc" TargetMode="External"/><Relationship Id="rId4" Type="http://schemas.openxmlformats.org/officeDocument/2006/relationships/image" Target="../media/image15.jpg"/><Relationship Id="rId5"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8.jpg"/><Relationship Id="rId4" Type="http://schemas.openxmlformats.org/officeDocument/2006/relationships/image" Target="../media/image10.jpg"/><Relationship Id="rId5" Type="http://schemas.openxmlformats.org/officeDocument/2006/relationships/image" Target="../media/image14.jpg"/><Relationship Id="rId6" Type="http://schemas.openxmlformats.org/officeDocument/2006/relationships/image" Target="../media/image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2"/>
          <p:cNvSpPr txBox="1"/>
          <p:nvPr>
            <p:ph type="ctrTitle"/>
          </p:nvPr>
        </p:nvSpPr>
        <p:spPr>
          <a:xfrm>
            <a:off x="1700185" y="1991850"/>
            <a:ext cx="5807400" cy="1159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800"/>
              <a:buNone/>
            </a:pPr>
            <a:r>
              <a:rPr lang="en" sz="4800"/>
              <a:t>Prospex: Broadening Tech Career Horizons</a:t>
            </a:r>
            <a:endParaRPr sz="4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1"/>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000"/>
              <a:buNone/>
            </a:pPr>
            <a:r>
              <a:rPr lang="en" sz="3600"/>
              <a:t>Demonstration</a:t>
            </a:r>
            <a:endParaRPr sz="3600"/>
          </a:p>
        </p:txBody>
      </p:sp>
      <p:sp>
        <p:nvSpPr>
          <p:cNvPr id="181" name="Google Shape;181;p21"/>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182" name="Google Shape;182;p21" title="Tech Demo">
            <a:hlinkClick r:id="rId3"/>
          </p:cNvPr>
          <p:cNvPicPr preferRelativeResize="0"/>
          <p:nvPr/>
        </p:nvPicPr>
        <p:blipFill>
          <a:blip r:embed="rId4">
            <a:alphaModFix/>
          </a:blip>
          <a:stretch>
            <a:fillRect/>
          </a:stretch>
        </p:blipFill>
        <p:spPr>
          <a:xfrm>
            <a:off x="1920238" y="963175"/>
            <a:ext cx="5303525" cy="3977650"/>
          </a:xfrm>
          <a:prstGeom prst="rect">
            <a:avLst/>
          </a:prstGeom>
          <a:noFill/>
          <a:ln>
            <a:noFill/>
          </a:ln>
        </p:spPr>
      </p:pic>
      <p:pic>
        <p:nvPicPr>
          <p:cNvPr id="183" name="Google Shape;183;p21"/>
          <p:cNvPicPr preferRelativeResize="0"/>
          <p:nvPr/>
        </p:nvPicPr>
        <p:blipFill>
          <a:blip r:embed="rId5">
            <a:alphaModFix/>
          </a:blip>
          <a:stretch>
            <a:fillRect/>
          </a:stretch>
        </p:blipFill>
        <p:spPr>
          <a:xfrm>
            <a:off x="7772800" y="2358900"/>
            <a:ext cx="1039084" cy="1413425"/>
          </a:xfrm>
          <a:prstGeom prst="rect">
            <a:avLst/>
          </a:prstGeom>
          <a:noFill/>
          <a:ln>
            <a:noFill/>
          </a:ln>
        </p:spPr>
      </p:pic>
      <p:pic>
        <p:nvPicPr>
          <p:cNvPr id="184" name="Google Shape;184;p21"/>
          <p:cNvPicPr preferRelativeResize="0"/>
          <p:nvPr/>
        </p:nvPicPr>
        <p:blipFill>
          <a:blip r:embed="rId5">
            <a:alphaModFix/>
          </a:blip>
          <a:stretch>
            <a:fillRect/>
          </a:stretch>
        </p:blipFill>
        <p:spPr>
          <a:xfrm flipH="1">
            <a:off x="332125" y="2358900"/>
            <a:ext cx="1039084" cy="1413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2"/>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 sz="3600"/>
              <a:t>Why a Game?</a:t>
            </a:r>
            <a:endParaRPr sz="3600"/>
          </a:p>
        </p:txBody>
      </p:sp>
      <p:sp>
        <p:nvSpPr>
          <p:cNvPr id="190" name="Google Shape;190;p22"/>
          <p:cNvSpPr txBox="1"/>
          <p:nvPr>
            <p:ph idx="1" type="body"/>
          </p:nvPr>
        </p:nvSpPr>
        <p:spPr>
          <a:xfrm>
            <a:off x="786150" y="1261700"/>
            <a:ext cx="4547400" cy="35736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600"/>
              </a:spcBef>
              <a:spcAft>
                <a:spcPts val="0"/>
              </a:spcAft>
              <a:buSzPts val="2400"/>
              <a:buChar char="◎"/>
            </a:pPr>
            <a:r>
              <a:rPr lang="en"/>
              <a:t>Designed platform for students at the University who want to pursue a career in tech</a:t>
            </a:r>
            <a:endParaRPr/>
          </a:p>
          <a:p>
            <a:pPr indent="-381000" lvl="0" marL="457200" rtl="0" algn="l">
              <a:lnSpc>
                <a:spcPct val="100000"/>
              </a:lnSpc>
              <a:spcBef>
                <a:spcPts val="600"/>
              </a:spcBef>
              <a:spcAft>
                <a:spcPts val="0"/>
              </a:spcAft>
              <a:buSzPts val="2400"/>
              <a:buChar char="◎"/>
            </a:pPr>
            <a:r>
              <a:rPr lang="en"/>
              <a:t>Games as a medium allow for interactive experience  </a:t>
            </a:r>
            <a:endParaRPr/>
          </a:p>
          <a:p>
            <a:pPr indent="-381000" lvl="1" marL="914400" rtl="0" algn="l">
              <a:lnSpc>
                <a:spcPct val="100000"/>
              </a:lnSpc>
              <a:spcBef>
                <a:spcPts val="600"/>
              </a:spcBef>
              <a:spcAft>
                <a:spcPts val="0"/>
              </a:spcAft>
              <a:buSzPts val="2400"/>
              <a:buChar char="◎"/>
            </a:pPr>
            <a:r>
              <a:rPr lang="en"/>
              <a:t>Memorable, Shareable, Evocative </a:t>
            </a:r>
            <a:endParaRPr/>
          </a:p>
        </p:txBody>
      </p:sp>
      <p:sp>
        <p:nvSpPr>
          <p:cNvPr id="191" name="Google Shape;191;p22"/>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192" name="Google Shape;192;p22"/>
          <p:cNvPicPr preferRelativeResize="0"/>
          <p:nvPr/>
        </p:nvPicPr>
        <p:blipFill>
          <a:blip r:embed="rId3">
            <a:alphaModFix/>
          </a:blip>
          <a:stretch>
            <a:fillRect/>
          </a:stretch>
        </p:blipFill>
        <p:spPr>
          <a:xfrm>
            <a:off x="5436750" y="1545526"/>
            <a:ext cx="3095299" cy="2306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3"/>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 sz="3600"/>
              <a:t>Platform Implementation</a:t>
            </a:r>
            <a:endParaRPr sz="3600"/>
          </a:p>
        </p:txBody>
      </p:sp>
      <p:sp>
        <p:nvSpPr>
          <p:cNvPr id="198" name="Google Shape;198;p23"/>
          <p:cNvSpPr txBox="1"/>
          <p:nvPr>
            <p:ph idx="1" type="body"/>
          </p:nvPr>
        </p:nvSpPr>
        <p:spPr>
          <a:xfrm>
            <a:off x="786150" y="1261700"/>
            <a:ext cx="5918700" cy="35736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600"/>
              </a:spcBef>
              <a:spcAft>
                <a:spcPts val="0"/>
              </a:spcAft>
              <a:buSzPts val="2400"/>
              <a:buChar char="◎"/>
            </a:pPr>
            <a:r>
              <a:rPr lang="en"/>
              <a:t>Students navigate the game environment with Phil the Phoenix</a:t>
            </a:r>
            <a:endParaRPr/>
          </a:p>
          <a:p>
            <a:pPr indent="-381000" lvl="0" marL="457200" rtl="0" algn="l">
              <a:lnSpc>
                <a:spcPct val="100000"/>
              </a:lnSpc>
              <a:spcBef>
                <a:spcPts val="600"/>
              </a:spcBef>
              <a:spcAft>
                <a:spcPts val="0"/>
              </a:spcAft>
              <a:buSzPts val="2400"/>
              <a:buChar char="◎"/>
            </a:pPr>
            <a:r>
              <a:rPr lang="en"/>
              <a:t>Answer questions curated from data collection process</a:t>
            </a:r>
            <a:endParaRPr/>
          </a:p>
          <a:p>
            <a:pPr indent="-381000" lvl="0" marL="457200" rtl="0" algn="l">
              <a:lnSpc>
                <a:spcPct val="100000"/>
              </a:lnSpc>
              <a:spcBef>
                <a:spcPts val="600"/>
              </a:spcBef>
              <a:spcAft>
                <a:spcPts val="0"/>
              </a:spcAft>
              <a:buSzPts val="2400"/>
              <a:buChar char="◎"/>
            </a:pPr>
            <a:r>
              <a:rPr lang="en"/>
              <a:t>K-Nearest-Neighbors Algorithm provides career path suggestions and relevant resources</a:t>
            </a:r>
            <a:endParaRPr/>
          </a:p>
        </p:txBody>
      </p:sp>
      <p:sp>
        <p:nvSpPr>
          <p:cNvPr id="199" name="Google Shape;199;p23"/>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200" name="Google Shape;200;p23"/>
          <p:cNvPicPr preferRelativeResize="0"/>
          <p:nvPr/>
        </p:nvPicPr>
        <p:blipFill>
          <a:blip r:embed="rId3">
            <a:alphaModFix/>
          </a:blip>
          <a:stretch>
            <a:fillRect/>
          </a:stretch>
        </p:blipFill>
        <p:spPr>
          <a:xfrm>
            <a:off x="6751675" y="1307675"/>
            <a:ext cx="1043650" cy="2895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4"/>
          <p:cNvSpPr txBox="1"/>
          <p:nvPr>
            <p:ph type="ctrTitle"/>
          </p:nvPr>
        </p:nvSpPr>
        <p:spPr>
          <a:xfrm>
            <a:off x="1546025" y="1754794"/>
            <a:ext cx="5832600" cy="1159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400"/>
              <a:buNone/>
            </a:pPr>
            <a:r>
              <a:rPr lang="en" sz="6000">
                <a:solidFill>
                  <a:schemeClr val="accent4"/>
                </a:solidFill>
              </a:rPr>
              <a:t>3.</a:t>
            </a:r>
            <a:endParaRPr sz="6000">
              <a:solidFill>
                <a:schemeClr val="accent4"/>
              </a:solidFill>
            </a:endParaRPr>
          </a:p>
          <a:p>
            <a:pPr indent="0" lvl="0" marL="0" rtl="0" algn="l">
              <a:lnSpc>
                <a:spcPct val="100000"/>
              </a:lnSpc>
              <a:spcBef>
                <a:spcPts val="0"/>
              </a:spcBef>
              <a:spcAft>
                <a:spcPts val="0"/>
              </a:spcAft>
              <a:buSzPts val="4400"/>
              <a:buNone/>
            </a:pPr>
            <a:r>
              <a:rPr lang="en"/>
              <a:t>Next Steps</a:t>
            </a:r>
            <a:endParaRPr/>
          </a:p>
        </p:txBody>
      </p:sp>
      <p:sp>
        <p:nvSpPr>
          <p:cNvPr id="206" name="Google Shape;206;p24"/>
          <p:cNvSpPr txBox="1"/>
          <p:nvPr>
            <p:ph idx="1" type="subTitle"/>
          </p:nvPr>
        </p:nvSpPr>
        <p:spPr>
          <a:xfrm>
            <a:off x="1546025" y="3011511"/>
            <a:ext cx="5832600" cy="7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Plans for moving forward</a:t>
            </a:r>
            <a:endParaRPr/>
          </a:p>
        </p:txBody>
      </p:sp>
      <p:sp>
        <p:nvSpPr>
          <p:cNvPr id="207" name="Google Shape;207;p24"/>
          <p:cNvSpPr txBox="1"/>
          <p:nvPr>
            <p:ph idx="4294967295"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5"/>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 sz="3600"/>
              <a:t>Roadmap</a:t>
            </a:r>
            <a:endParaRPr sz="3600"/>
          </a:p>
        </p:txBody>
      </p:sp>
      <p:sp>
        <p:nvSpPr>
          <p:cNvPr id="213" name="Google Shape;213;p25"/>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214" name="Google Shape;214;p25"/>
          <p:cNvSpPr/>
          <p:nvPr/>
        </p:nvSpPr>
        <p:spPr>
          <a:xfrm>
            <a:off x="0" y="2371028"/>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22860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5" name="Google Shape;215;p25"/>
          <p:cNvSpPr/>
          <p:nvPr/>
        </p:nvSpPr>
        <p:spPr>
          <a:xfrm>
            <a:off x="0" y="2371028"/>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19050">
            <a:solidFill>
              <a:schemeClr val="lt1"/>
            </a:solidFill>
            <a:prstDash val="dash"/>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16" name="Google Shape;216;p25"/>
          <p:cNvGrpSpPr/>
          <p:nvPr/>
        </p:nvGrpSpPr>
        <p:grpSpPr>
          <a:xfrm>
            <a:off x="1786339" y="1703401"/>
            <a:ext cx="473400" cy="473400"/>
            <a:chOff x="1786339" y="1703401"/>
            <a:chExt cx="473400" cy="473400"/>
          </a:xfrm>
        </p:grpSpPr>
        <p:sp>
          <p:nvSpPr>
            <p:cNvPr id="217" name="Google Shape;217;p25"/>
            <p:cNvSpPr/>
            <p:nvPr/>
          </p:nvSpPr>
          <p:spPr>
            <a:xfrm rot="8100000">
              <a:off x="1855667" y="1772729"/>
              <a:ext cx="334744" cy="334744"/>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25"/>
            <p:cNvSpPr/>
            <p:nvPr/>
          </p:nvSpPr>
          <p:spPr>
            <a:xfrm>
              <a:off x="1955989"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chemeClr val="dk2"/>
                  </a:solidFill>
                  <a:latin typeface="Source Sans Pro"/>
                  <a:ea typeface="Source Sans Pro"/>
                  <a:cs typeface="Source Sans Pro"/>
                  <a:sym typeface="Source Sans Pro"/>
                </a:rPr>
                <a:t>1</a:t>
              </a:r>
              <a:endParaRPr b="0" i="0" sz="600" u="none" cap="none" strike="noStrike">
                <a:solidFill>
                  <a:schemeClr val="dk2"/>
                </a:solidFill>
                <a:latin typeface="Source Sans Pro"/>
                <a:ea typeface="Source Sans Pro"/>
                <a:cs typeface="Source Sans Pro"/>
                <a:sym typeface="Source Sans Pro"/>
              </a:endParaRPr>
            </a:p>
          </p:txBody>
        </p:sp>
      </p:grpSp>
      <p:grpSp>
        <p:nvGrpSpPr>
          <p:cNvPr id="219" name="Google Shape;219;p25"/>
          <p:cNvGrpSpPr/>
          <p:nvPr/>
        </p:nvGrpSpPr>
        <p:grpSpPr>
          <a:xfrm>
            <a:off x="3814414" y="1703401"/>
            <a:ext cx="473400" cy="473400"/>
            <a:chOff x="3814414" y="1703401"/>
            <a:chExt cx="473400" cy="473400"/>
          </a:xfrm>
        </p:grpSpPr>
        <p:sp>
          <p:nvSpPr>
            <p:cNvPr id="220" name="Google Shape;220;p25"/>
            <p:cNvSpPr/>
            <p:nvPr/>
          </p:nvSpPr>
          <p:spPr>
            <a:xfrm rot="8100000">
              <a:off x="3883742" y="1772729"/>
              <a:ext cx="334744" cy="334744"/>
            </a:xfrm>
            <a:prstGeom prst="teardrop">
              <a:avLst>
                <a:gd fmla="val 100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25"/>
            <p:cNvSpPr/>
            <p:nvPr/>
          </p:nvSpPr>
          <p:spPr>
            <a:xfrm>
              <a:off x="3984064"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chemeClr val="dk2"/>
                  </a:solidFill>
                  <a:latin typeface="Source Sans Pro"/>
                  <a:ea typeface="Source Sans Pro"/>
                  <a:cs typeface="Source Sans Pro"/>
                  <a:sym typeface="Source Sans Pro"/>
                </a:rPr>
                <a:t>3</a:t>
              </a:r>
              <a:endParaRPr b="0" i="0" sz="600" u="none" cap="none" strike="noStrike">
                <a:solidFill>
                  <a:schemeClr val="dk2"/>
                </a:solidFill>
                <a:latin typeface="Source Sans Pro"/>
                <a:ea typeface="Source Sans Pro"/>
                <a:cs typeface="Source Sans Pro"/>
                <a:sym typeface="Source Sans Pro"/>
              </a:endParaRPr>
            </a:p>
          </p:txBody>
        </p:sp>
      </p:grpSp>
      <p:grpSp>
        <p:nvGrpSpPr>
          <p:cNvPr id="222" name="Google Shape;222;p25"/>
          <p:cNvGrpSpPr/>
          <p:nvPr/>
        </p:nvGrpSpPr>
        <p:grpSpPr>
          <a:xfrm>
            <a:off x="5842489" y="1703401"/>
            <a:ext cx="473400" cy="473400"/>
            <a:chOff x="5842489" y="1703401"/>
            <a:chExt cx="473400" cy="473400"/>
          </a:xfrm>
        </p:grpSpPr>
        <p:sp>
          <p:nvSpPr>
            <p:cNvPr id="223" name="Google Shape;223;p25"/>
            <p:cNvSpPr/>
            <p:nvPr/>
          </p:nvSpPr>
          <p:spPr>
            <a:xfrm rot="8100000">
              <a:off x="5911817" y="1772729"/>
              <a:ext cx="334744" cy="334744"/>
            </a:xfrm>
            <a:prstGeom prst="teardrop">
              <a:avLst>
                <a:gd fmla="val 100000"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25"/>
            <p:cNvSpPr/>
            <p:nvPr/>
          </p:nvSpPr>
          <p:spPr>
            <a:xfrm>
              <a:off x="6012139"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chemeClr val="dk2"/>
                  </a:solidFill>
                  <a:latin typeface="Source Sans Pro"/>
                  <a:ea typeface="Source Sans Pro"/>
                  <a:cs typeface="Source Sans Pro"/>
                  <a:sym typeface="Source Sans Pro"/>
                </a:rPr>
                <a:t>5</a:t>
              </a:r>
              <a:endParaRPr b="0" i="0" sz="600" u="none" cap="none" strike="noStrike">
                <a:solidFill>
                  <a:schemeClr val="dk2"/>
                </a:solidFill>
                <a:latin typeface="Source Sans Pro"/>
                <a:ea typeface="Source Sans Pro"/>
                <a:cs typeface="Source Sans Pro"/>
                <a:sym typeface="Source Sans Pro"/>
              </a:endParaRPr>
            </a:p>
          </p:txBody>
        </p:sp>
      </p:grpSp>
      <p:grpSp>
        <p:nvGrpSpPr>
          <p:cNvPr id="225" name="Google Shape;225;p25"/>
          <p:cNvGrpSpPr/>
          <p:nvPr/>
        </p:nvGrpSpPr>
        <p:grpSpPr>
          <a:xfrm>
            <a:off x="6880814" y="3576300"/>
            <a:ext cx="473400" cy="473400"/>
            <a:chOff x="6880814" y="3576300"/>
            <a:chExt cx="473400" cy="473400"/>
          </a:xfrm>
        </p:grpSpPr>
        <p:sp>
          <p:nvSpPr>
            <p:cNvPr id="226" name="Google Shape;226;p25"/>
            <p:cNvSpPr/>
            <p:nvPr/>
          </p:nvSpPr>
          <p:spPr>
            <a:xfrm rot="-2700000">
              <a:off x="6950142" y="3645628"/>
              <a:ext cx="334744" cy="334744"/>
            </a:xfrm>
            <a:prstGeom prst="teardrop">
              <a:avLst>
                <a:gd fmla="val 100000"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25"/>
            <p:cNvSpPr/>
            <p:nvPr/>
          </p:nvSpPr>
          <p:spPr>
            <a:xfrm flipH="1">
              <a:off x="7050464"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chemeClr val="dk2"/>
                  </a:solidFill>
                  <a:latin typeface="Source Sans Pro"/>
                  <a:ea typeface="Source Sans Pro"/>
                  <a:cs typeface="Source Sans Pro"/>
                  <a:sym typeface="Source Sans Pro"/>
                </a:rPr>
                <a:t>6</a:t>
              </a:r>
              <a:endParaRPr b="0" i="0" sz="600" u="none" cap="none" strike="noStrike">
                <a:solidFill>
                  <a:schemeClr val="dk2"/>
                </a:solidFill>
                <a:latin typeface="Source Sans Pro"/>
                <a:ea typeface="Source Sans Pro"/>
                <a:cs typeface="Source Sans Pro"/>
                <a:sym typeface="Source Sans Pro"/>
              </a:endParaRPr>
            </a:p>
          </p:txBody>
        </p:sp>
      </p:grpSp>
      <p:grpSp>
        <p:nvGrpSpPr>
          <p:cNvPr id="228" name="Google Shape;228;p25"/>
          <p:cNvGrpSpPr/>
          <p:nvPr/>
        </p:nvGrpSpPr>
        <p:grpSpPr>
          <a:xfrm>
            <a:off x="4852739" y="3576300"/>
            <a:ext cx="473400" cy="473400"/>
            <a:chOff x="4852739" y="3576300"/>
            <a:chExt cx="473400" cy="473400"/>
          </a:xfrm>
        </p:grpSpPr>
        <p:sp>
          <p:nvSpPr>
            <p:cNvPr id="229" name="Google Shape;229;p25"/>
            <p:cNvSpPr/>
            <p:nvPr/>
          </p:nvSpPr>
          <p:spPr>
            <a:xfrm rot="-2700000">
              <a:off x="4922067" y="3645628"/>
              <a:ext cx="334744" cy="334744"/>
            </a:xfrm>
            <a:prstGeom prst="teardrop">
              <a:avLst>
                <a:gd fmla="val 100000"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25"/>
            <p:cNvSpPr/>
            <p:nvPr/>
          </p:nvSpPr>
          <p:spPr>
            <a:xfrm flipH="1">
              <a:off x="5022389"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chemeClr val="dk2"/>
                  </a:solidFill>
                  <a:latin typeface="Source Sans Pro"/>
                  <a:ea typeface="Source Sans Pro"/>
                  <a:cs typeface="Source Sans Pro"/>
                  <a:sym typeface="Source Sans Pro"/>
                </a:rPr>
                <a:t>4</a:t>
              </a:r>
              <a:endParaRPr b="0" i="0" sz="600" u="none" cap="none" strike="noStrike">
                <a:solidFill>
                  <a:schemeClr val="dk2"/>
                </a:solidFill>
                <a:latin typeface="Source Sans Pro"/>
                <a:ea typeface="Source Sans Pro"/>
                <a:cs typeface="Source Sans Pro"/>
                <a:sym typeface="Source Sans Pro"/>
              </a:endParaRPr>
            </a:p>
          </p:txBody>
        </p:sp>
      </p:grpSp>
      <p:grpSp>
        <p:nvGrpSpPr>
          <p:cNvPr id="231" name="Google Shape;231;p25"/>
          <p:cNvGrpSpPr/>
          <p:nvPr/>
        </p:nvGrpSpPr>
        <p:grpSpPr>
          <a:xfrm>
            <a:off x="2824664" y="3576300"/>
            <a:ext cx="473400" cy="473400"/>
            <a:chOff x="2824664" y="3576300"/>
            <a:chExt cx="473400" cy="473400"/>
          </a:xfrm>
        </p:grpSpPr>
        <p:sp>
          <p:nvSpPr>
            <p:cNvPr id="232" name="Google Shape;232;p25"/>
            <p:cNvSpPr/>
            <p:nvPr/>
          </p:nvSpPr>
          <p:spPr>
            <a:xfrm rot="-2700000">
              <a:off x="2893992" y="3645628"/>
              <a:ext cx="334744" cy="334744"/>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25"/>
            <p:cNvSpPr/>
            <p:nvPr/>
          </p:nvSpPr>
          <p:spPr>
            <a:xfrm flipH="1">
              <a:off x="2994314"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chemeClr val="dk2"/>
                  </a:solidFill>
                  <a:latin typeface="Source Sans Pro"/>
                  <a:ea typeface="Source Sans Pro"/>
                  <a:cs typeface="Source Sans Pro"/>
                  <a:sym typeface="Source Sans Pro"/>
                </a:rPr>
                <a:t>2</a:t>
              </a:r>
              <a:endParaRPr b="0" i="0" sz="600" u="none" cap="none" strike="noStrike">
                <a:solidFill>
                  <a:schemeClr val="dk2"/>
                </a:solidFill>
                <a:latin typeface="Source Sans Pro"/>
                <a:ea typeface="Source Sans Pro"/>
                <a:cs typeface="Source Sans Pro"/>
                <a:sym typeface="Source Sans Pro"/>
              </a:endParaRPr>
            </a:p>
          </p:txBody>
        </p:sp>
      </p:grpSp>
      <p:sp>
        <p:nvSpPr>
          <p:cNvPr id="234" name="Google Shape;234;p25"/>
          <p:cNvSpPr txBox="1"/>
          <p:nvPr/>
        </p:nvSpPr>
        <p:spPr>
          <a:xfrm>
            <a:off x="1379850" y="1156100"/>
            <a:ext cx="1286400" cy="533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chemeClr val="dk2"/>
                </a:solidFill>
                <a:latin typeface="Source Sans Pro"/>
                <a:ea typeface="Source Sans Pro"/>
                <a:cs typeface="Source Sans Pro"/>
                <a:sym typeface="Source Sans Pro"/>
              </a:rPr>
              <a:t>Current version of the platform and algorithm</a:t>
            </a:r>
            <a:endParaRPr b="0" i="0" sz="1400" u="none" cap="none" strike="noStrike">
              <a:solidFill>
                <a:schemeClr val="dk2"/>
              </a:solidFill>
              <a:latin typeface="Source Sans Pro"/>
              <a:ea typeface="Source Sans Pro"/>
              <a:cs typeface="Source Sans Pro"/>
              <a:sym typeface="Source Sans Pro"/>
            </a:endParaRPr>
          </a:p>
        </p:txBody>
      </p:sp>
      <p:sp>
        <p:nvSpPr>
          <p:cNvPr id="235" name="Google Shape;235;p25"/>
          <p:cNvSpPr txBox="1"/>
          <p:nvPr/>
        </p:nvSpPr>
        <p:spPr>
          <a:xfrm>
            <a:off x="3377205" y="1156100"/>
            <a:ext cx="1286400" cy="533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chemeClr val="dk2"/>
                </a:solidFill>
                <a:latin typeface="Source Sans Pro"/>
                <a:ea typeface="Source Sans Pro"/>
                <a:cs typeface="Source Sans Pro"/>
                <a:sym typeface="Source Sans Pro"/>
              </a:rPr>
              <a:t>Add more career paths</a:t>
            </a:r>
            <a:endParaRPr b="0" i="0" sz="1400" u="none" cap="none" strike="noStrike">
              <a:solidFill>
                <a:schemeClr val="dk2"/>
              </a:solidFill>
              <a:latin typeface="Source Sans Pro"/>
              <a:ea typeface="Source Sans Pro"/>
              <a:cs typeface="Source Sans Pro"/>
              <a:sym typeface="Source Sans Pro"/>
            </a:endParaRPr>
          </a:p>
        </p:txBody>
      </p:sp>
      <p:sp>
        <p:nvSpPr>
          <p:cNvPr id="236" name="Google Shape;236;p25"/>
          <p:cNvSpPr txBox="1"/>
          <p:nvPr/>
        </p:nvSpPr>
        <p:spPr>
          <a:xfrm>
            <a:off x="5239047" y="1156100"/>
            <a:ext cx="1680300" cy="533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chemeClr val="dk2"/>
                </a:solidFill>
                <a:latin typeface="Source Sans Pro"/>
                <a:ea typeface="Source Sans Pro"/>
                <a:cs typeface="Source Sans Pro"/>
                <a:sym typeface="Source Sans Pro"/>
              </a:rPr>
              <a:t>Create a login system for students to create profiles</a:t>
            </a:r>
            <a:endParaRPr b="0" i="0" sz="1400" u="none" cap="none" strike="noStrike">
              <a:solidFill>
                <a:schemeClr val="dk2"/>
              </a:solidFill>
              <a:latin typeface="Source Sans Pro"/>
              <a:ea typeface="Source Sans Pro"/>
              <a:cs typeface="Source Sans Pro"/>
              <a:sym typeface="Source Sans Pro"/>
            </a:endParaRPr>
          </a:p>
        </p:txBody>
      </p:sp>
      <p:sp>
        <p:nvSpPr>
          <p:cNvPr id="237" name="Google Shape;237;p25"/>
          <p:cNvSpPr txBox="1"/>
          <p:nvPr/>
        </p:nvSpPr>
        <p:spPr>
          <a:xfrm>
            <a:off x="2418175" y="4063600"/>
            <a:ext cx="1286400" cy="533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chemeClr val="dk2"/>
                </a:solidFill>
                <a:latin typeface="Source Sans Pro"/>
                <a:ea typeface="Source Sans Pro"/>
                <a:cs typeface="Source Sans Pro"/>
                <a:sym typeface="Source Sans Pro"/>
              </a:rPr>
              <a:t>Collect more data</a:t>
            </a:r>
            <a:endParaRPr b="0" i="0" sz="1400" u="none" cap="none" strike="noStrike">
              <a:solidFill>
                <a:schemeClr val="dk2"/>
              </a:solidFill>
              <a:latin typeface="Source Sans Pro"/>
              <a:ea typeface="Source Sans Pro"/>
              <a:cs typeface="Source Sans Pro"/>
              <a:sym typeface="Source Sans Pro"/>
            </a:endParaRPr>
          </a:p>
        </p:txBody>
      </p:sp>
      <p:sp>
        <p:nvSpPr>
          <p:cNvPr id="238" name="Google Shape;238;p25"/>
          <p:cNvSpPr txBox="1"/>
          <p:nvPr/>
        </p:nvSpPr>
        <p:spPr>
          <a:xfrm>
            <a:off x="4446255" y="4063600"/>
            <a:ext cx="1286400" cy="533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chemeClr val="dk2"/>
                </a:solidFill>
                <a:latin typeface="Source Sans Pro"/>
                <a:ea typeface="Source Sans Pro"/>
                <a:cs typeface="Source Sans Pro"/>
                <a:sym typeface="Source Sans Pro"/>
              </a:rPr>
              <a:t>Fine-tune algorithm with test participants</a:t>
            </a:r>
            <a:endParaRPr b="0" i="0" sz="1400" u="none" cap="none" strike="noStrike">
              <a:solidFill>
                <a:schemeClr val="dk2"/>
              </a:solidFill>
              <a:latin typeface="Source Sans Pro"/>
              <a:ea typeface="Source Sans Pro"/>
              <a:cs typeface="Source Sans Pro"/>
              <a:sym typeface="Source Sans Pro"/>
            </a:endParaRPr>
          </a:p>
        </p:txBody>
      </p:sp>
      <p:sp>
        <p:nvSpPr>
          <p:cNvPr id="239" name="Google Shape;239;p25"/>
          <p:cNvSpPr txBox="1"/>
          <p:nvPr/>
        </p:nvSpPr>
        <p:spPr>
          <a:xfrm>
            <a:off x="6277372" y="4063600"/>
            <a:ext cx="1680300" cy="533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chemeClr val="dk2"/>
                </a:solidFill>
                <a:latin typeface="Source Sans Pro"/>
                <a:ea typeface="Source Sans Pro"/>
                <a:cs typeface="Source Sans Pro"/>
                <a:sym typeface="Source Sans Pro"/>
              </a:rPr>
              <a:t>Build a community platform for users to interact on</a:t>
            </a:r>
            <a:endParaRPr b="0" i="0" sz="1400" u="none" cap="none" strike="noStrike">
              <a:solidFill>
                <a:schemeClr val="dk2"/>
              </a:solidFill>
              <a:latin typeface="Source Sans Pro"/>
              <a:ea typeface="Source Sans Pro"/>
              <a:cs typeface="Source Sans Pro"/>
              <a:sym typeface="Source Sans Pr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6"/>
          <p:cNvSpPr txBox="1"/>
          <p:nvPr>
            <p:ph type="ctrTitle"/>
          </p:nvPr>
        </p:nvSpPr>
        <p:spPr>
          <a:xfrm>
            <a:off x="1546025" y="1754794"/>
            <a:ext cx="5832600" cy="1159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400"/>
              <a:buNone/>
            </a:pPr>
            <a:r>
              <a:rPr lang="en" sz="6000">
                <a:solidFill>
                  <a:schemeClr val="accent4"/>
                </a:solidFill>
              </a:rPr>
              <a:t>4.</a:t>
            </a:r>
            <a:endParaRPr sz="6000">
              <a:solidFill>
                <a:schemeClr val="accent4"/>
              </a:solidFill>
            </a:endParaRPr>
          </a:p>
          <a:p>
            <a:pPr indent="0" lvl="0" marL="0" rtl="0" algn="l">
              <a:lnSpc>
                <a:spcPct val="100000"/>
              </a:lnSpc>
              <a:spcBef>
                <a:spcPts val="0"/>
              </a:spcBef>
              <a:spcAft>
                <a:spcPts val="0"/>
              </a:spcAft>
              <a:buSzPts val="4400"/>
              <a:buNone/>
            </a:pPr>
            <a:r>
              <a:rPr lang="en"/>
              <a:t>Team</a:t>
            </a:r>
            <a:endParaRPr/>
          </a:p>
        </p:txBody>
      </p:sp>
      <p:sp>
        <p:nvSpPr>
          <p:cNvPr id="245" name="Google Shape;245;p26"/>
          <p:cNvSpPr txBox="1"/>
          <p:nvPr>
            <p:ph idx="1" type="subTitle"/>
          </p:nvPr>
        </p:nvSpPr>
        <p:spPr>
          <a:xfrm>
            <a:off x="1546025" y="3011511"/>
            <a:ext cx="5832600" cy="7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How the solution became possible</a:t>
            </a:r>
            <a:endParaRPr/>
          </a:p>
        </p:txBody>
      </p:sp>
      <p:sp>
        <p:nvSpPr>
          <p:cNvPr id="246" name="Google Shape;246;p26"/>
          <p:cNvSpPr txBox="1"/>
          <p:nvPr>
            <p:ph idx="4294967295"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7"/>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 sz="3600"/>
              <a:t>Team Members</a:t>
            </a:r>
            <a:endParaRPr sz="3600"/>
          </a:p>
        </p:txBody>
      </p:sp>
      <p:sp>
        <p:nvSpPr>
          <p:cNvPr id="252" name="Google Shape;252;p27"/>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253" name="Google Shape;253;p27"/>
          <p:cNvPicPr preferRelativeResize="0"/>
          <p:nvPr/>
        </p:nvPicPr>
        <p:blipFill rotWithShape="1">
          <a:blip r:embed="rId3">
            <a:alphaModFix/>
          </a:blip>
          <a:srcRect b="0" l="0" r="0" t="0"/>
          <a:stretch/>
        </p:blipFill>
        <p:spPr>
          <a:xfrm>
            <a:off x="855300" y="1455175"/>
            <a:ext cx="1489200" cy="1489200"/>
          </a:xfrm>
          <a:prstGeom prst="ellipse">
            <a:avLst/>
          </a:prstGeom>
          <a:noFill/>
          <a:ln>
            <a:noFill/>
          </a:ln>
        </p:spPr>
      </p:pic>
      <p:sp>
        <p:nvSpPr>
          <p:cNvPr id="254" name="Google Shape;254;p27"/>
          <p:cNvSpPr txBox="1"/>
          <p:nvPr/>
        </p:nvSpPr>
        <p:spPr>
          <a:xfrm>
            <a:off x="751500" y="3074200"/>
            <a:ext cx="1696800" cy="734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i="0" lang="en" sz="1700" u="none" cap="none" strike="noStrike">
                <a:solidFill>
                  <a:schemeClr val="dk1"/>
                </a:solidFill>
                <a:latin typeface="Source Sans Pro"/>
                <a:ea typeface="Source Sans Pro"/>
                <a:cs typeface="Source Sans Pro"/>
                <a:sym typeface="Source Sans Pro"/>
              </a:rPr>
              <a:t>Anke Hao</a:t>
            </a:r>
            <a:br>
              <a:rPr b="0" i="0" lang="en" sz="1800" u="none" cap="none" strike="noStrike">
                <a:solidFill>
                  <a:srgbClr val="000000"/>
                </a:solidFill>
                <a:latin typeface="Source Sans Pro"/>
                <a:ea typeface="Source Sans Pro"/>
                <a:cs typeface="Source Sans Pro"/>
                <a:sym typeface="Source Sans Pro"/>
              </a:rPr>
            </a:br>
            <a:r>
              <a:rPr b="0" i="0" lang="en" sz="1300" u="none" cap="none" strike="noStrike">
                <a:solidFill>
                  <a:schemeClr val="dk2"/>
                </a:solidFill>
                <a:latin typeface="Source Sans Pro"/>
                <a:ea typeface="Source Sans Pro"/>
                <a:cs typeface="Source Sans Pro"/>
                <a:sym typeface="Source Sans Pro"/>
              </a:rPr>
              <a:t>Team Lead + Developer</a:t>
            </a:r>
            <a:endParaRPr b="0" i="0" sz="1300" u="none" cap="none" strike="noStrike">
              <a:solidFill>
                <a:schemeClr val="dk2"/>
              </a:solidFill>
              <a:latin typeface="Source Sans Pro"/>
              <a:ea typeface="Source Sans Pro"/>
              <a:cs typeface="Source Sans Pro"/>
              <a:sym typeface="Source Sans Pro"/>
            </a:endParaRPr>
          </a:p>
          <a:p>
            <a:pPr indent="0" lvl="0" marL="0" marR="0" rtl="0" algn="ctr">
              <a:lnSpc>
                <a:spcPct val="100000"/>
              </a:lnSpc>
              <a:spcBef>
                <a:spcPts val="400"/>
              </a:spcBef>
              <a:spcAft>
                <a:spcPts val="0"/>
              </a:spcAft>
              <a:buClr>
                <a:srgbClr val="000000"/>
              </a:buClr>
              <a:buSzPts val="900"/>
              <a:buFont typeface="Arial"/>
              <a:buNone/>
            </a:pPr>
            <a:r>
              <a:rPr b="0" i="0" lang="en" sz="1300" u="none" cap="none" strike="noStrike">
                <a:solidFill>
                  <a:schemeClr val="dk2"/>
                </a:solidFill>
                <a:latin typeface="Source Sans Pro"/>
                <a:ea typeface="Source Sans Pro"/>
                <a:cs typeface="Source Sans Pro"/>
                <a:sym typeface="Source Sans Pro"/>
              </a:rPr>
              <a:t>Computer Science + Psychology</a:t>
            </a:r>
            <a:endParaRPr b="0" i="0" sz="1300" u="none" cap="none" strike="noStrike">
              <a:solidFill>
                <a:schemeClr val="dk2"/>
              </a:solidFill>
              <a:latin typeface="Source Sans Pro"/>
              <a:ea typeface="Source Sans Pro"/>
              <a:cs typeface="Source Sans Pro"/>
              <a:sym typeface="Source Sans Pro"/>
            </a:endParaRPr>
          </a:p>
          <a:p>
            <a:pPr indent="0" lvl="0" marL="0" marR="0" rtl="0" algn="ctr">
              <a:lnSpc>
                <a:spcPct val="100000"/>
              </a:lnSpc>
              <a:spcBef>
                <a:spcPts val="400"/>
              </a:spcBef>
              <a:spcAft>
                <a:spcPts val="0"/>
              </a:spcAft>
              <a:buClr>
                <a:srgbClr val="000000"/>
              </a:buClr>
              <a:buSzPts val="900"/>
              <a:buFont typeface="Arial"/>
              <a:buNone/>
            </a:pPr>
            <a:r>
              <a:rPr b="0" i="0" lang="en" sz="1300" u="none" cap="none" strike="noStrike">
                <a:solidFill>
                  <a:schemeClr val="dk2"/>
                </a:solidFill>
                <a:latin typeface="Source Sans Pro"/>
                <a:ea typeface="Source Sans Pro"/>
                <a:cs typeface="Source Sans Pro"/>
                <a:sym typeface="Source Sans Pro"/>
              </a:rPr>
              <a:t>2023</a:t>
            </a:r>
            <a:endParaRPr b="0" i="0" sz="1300" u="none" cap="none" strike="noStrike">
              <a:solidFill>
                <a:schemeClr val="dk2"/>
              </a:solidFill>
              <a:latin typeface="Source Sans Pro"/>
              <a:ea typeface="Source Sans Pro"/>
              <a:cs typeface="Source Sans Pro"/>
              <a:sym typeface="Source Sans Pro"/>
            </a:endParaRPr>
          </a:p>
          <a:p>
            <a:pPr indent="0" lvl="0" marL="0" marR="0" rtl="0" algn="ctr">
              <a:lnSpc>
                <a:spcPct val="100000"/>
              </a:lnSpc>
              <a:spcBef>
                <a:spcPts val="400"/>
              </a:spcBef>
              <a:spcAft>
                <a:spcPts val="400"/>
              </a:spcAft>
              <a:buClr>
                <a:srgbClr val="000000"/>
              </a:buClr>
              <a:buSzPts val="1400"/>
              <a:buFont typeface="Arial"/>
              <a:buNone/>
            </a:pPr>
            <a:r>
              <a:t/>
            </a:r>
            <a:endParaRPr b="0" i="0" sz="1400" u="none" cap="none" strike="noStrike">
              <a:solidFill>
                <a:srgbClr val="000000"/>
              </a:solidFill>
              <a:latin typeface="Source Sans Pro"/>
              <a:ea typeface="Source Sans Pro"/>
              <a:cs typeface="Source Sans Pro"/>
              <a:sym typeface="Source Sans Pro"/>
            </a:endParaRPr>
          </a:p>
        </p:txBody>
      </p:sp>
      <p:pic>
        <p:nvPicPr>
          <p:cNvPr id="255" name="Google Shape;255;p27"/>
          <p:cNvPicPr preferRelativeResize="0"/>
          <p:nvPr/>
        </p:nvPicPr>
        <p:blipFill rotWithShape="1">
          <a:blip r:embed="rId4">
            <a:alphaModFix/>
          </a:blip>
          <a:srcRect b="10215" l="20034" r="20160" t="10039"/>
          <a:stretch/>
        </p:blipFill>
        <p:spPr>
          <a:xfrm>
            <a:off x="2835025" y="1455175"/>
            <a:ext cx="1489200" cy="1489200"/>
          </a:xfrm>
          <a:prstGeom prst="ellipse">
            <a:avLst/>
          </a:prstGeom>
          <a:noFill/>
          <a:ln>
            <a:noFill/>
          </a:ln>
        </p:spPr>
      </p:pic>
      <p:sp>
        <p:nvSpPr>
          <p:cNvPr id="256" name="Google Shape;256;p27"/>
          <p:cNvSpPr txBox="1"/>
          <p:nvPr/>
        </p:nvSpPr>
        <p:spPr>
          <a:xfrm>
            <a:off x="2575525" y="3074200"/>
            <a:ext cx="2008200" cy="734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i="0" lang="en" sz="1700" u="none" cap="none" strike="noStrike">
                <a:solidFill>
                  <a:schemeClr val="dk1"/>
                </a:solidFill>
                <a:latin typeface="Source Sans Pro"/>
                <a:ea typeface="Source Sans Pro"/>
                <a:cs typeface="Source Sans Pro"/>
                <a:sym typeface="Source Sans Pro"/>
              </a:rPr>
              <a:t>Emily Cheng</a:t>
            </a:r>
            <a:br>
              <a:rPr b="0" i="0" lang="en" sz="1500" u="none" cap="none" strike="noStrike">
                <a:solidFill>
                  <a:srgbClr val="000000"/>
                </a:solidFill>
                <a:latin typeface="Source Sans Pro"/>
                <a:ea typeface="Source Sans Pro"/>
                <a:cs typeface="Source Sans Pro"/>
                <a:sym typeface="Source Sans Pro"/>
              </a:rPr>
            </a:br>
            <a:r>
              <a:rPr lang="en" sz="1300">
                <a:solidFill>
                  <a:schemeClr val="dk2"/>
                </a:solidFill>
                <a:latin typeface="Source Sans Pro"/>
                <a:ea typeface="Source Sans Pro"/>
                <a:cs typeface="Source Sans Pro"/>
                <a:sym typeface="Source Sans Pro"/>
              </a:rPr>
              <a:t>Game D</a:t>
            </a:r>
            <a:r>
              <a:rPr b="0" i="0" lang="en" sz="1300" u="none" cap="none" strike="noStrike">
                <a:solidFill>
                  <a:schemeClr val="dk2"/>
                </a:solidFill>
                <a:latin typeface="Source Sans Pro"/>
                <a:ea typeface="Source Sans Pro"/>
                <a:cs typeface="Source Sans Pro"/>
                <a:sym typeface="Source Sans Pro"/>
              </a:rPr>
              <a:t>esigner + Pixel Artist</a:t>
            </a:r>
            <a:endParaRPr b="0" i="0" sz="1300" u="none" cap="none" strike="noStrike">
              <a:solidFill>
                <a:schemeClr val="dk2"/>
              </a:solidFill>
              <a:latin typeface="Source Sans Pro"/>
              <a:ea typeface="Source Sans Pro"/>
              <a:cs typeface="Source Sans Pro"/>
              <a:sym typeface="Source Sans Pro"/>
            </a:endParaRPr>
          </a:p>
          <a:p>
            <a:pPr indent="0" lvl="0" marL="0" marR="0" rtl="0" algn="ctr">
              <a:lnSpc>
                <a:spcPct val="100000"/>
              </a:lnSpc>
              <a:spcBef>
                <a:spcPts val="400"/>
              </a:spcBef>
              <a:spcAft>
                <a:spcPts val="0"/>
              </a:spcAft>
              <a:buClr>
                <a:srgbClr val="000000"/>
              </a:buClr>
              <a:buSzPts val="900"/>
              <a:buFont typeface="Arial"/>
              <a:buNone/>
            </a:pPr>
            <a:r>
              <a:rPr b="0" i="0" lang="en" sz="1300" u="none" cap="none" strike="noStrike">
                <a:solidFill>
                  <a:schemeClr val="dk2"/>
                </a:solidFill>
                <a:latin typeface="Source Sans Pro"/>
                <a:ea typeface="Source Sans Pro"/>
                <a:cs typeface="Source Sans Pro"/>
                <a:sym typeface="Source Sans Pro"/>
              </a:rPr>
              <a:t>Media Arts &amp; Design + </a:t>
            </a:r>
            <a:br>
              <a:rPr b="0" i="0" lang="en" sz="1300" u="none" cap="none" strike="noStrike">
                <a:solidFill>
                  <a:schemeClr val="dk2"/>
                </a:solidFill>
                <a:latin typeface="Source Sans Pro"/>
                <a:ea typeface="Source Sans Pro"/>
                <a:cs typeface="Source Sans Pro"/>
                <a:sym typeface="Source Sans Pro"/>
              </a:rPr>
            </a:br>
            <a:r>
              <a:rPr b="0" i="0" lang="en" sz="1300" u="none" cap="none" strike="noStrike">
                <a:solidFill>
                  <a:schemeClr val="dk2"/>
                </a:solidFill>
                <a:latin typeface="Source Sans Pro"/>
                <a:ea typeface="Source Sans Pro"/>
                <a:cs typeface="Source Sans Pro"/>
                <a:sym typeface="Source Sans Pro"/>
              </a:rPr>
              <a:t>English</a:t>
            </a:r>
            <a:endParaRPr b="0" i="0" sz="1300" u="none" cap="none" strike="noStrike">
              <a:solidFill>
                <a:schemeClr val="dk2"/>
              </a:solidFill>
              <a:latin typeface="Source Sans Pro"/>
              <a:ea typeface="Source Sans Pro"/>
              <a:cs typeface="Source Sans Pro"/>
              <a:sym typeface="Source Sans Pro"/>
            </a:endParaRPr>
          </a:p>
          <a:p>
            <a:pPr indent="0" lvl="0" marL="0" marR="0" rtl="0" algn="ctr">
              <a:lnSpc>
                <a:spcPct val="100000"/>
              </a:lnSpc>
              <a:spcBef>
                <a:spcPts val="400"/>
              </a:spcBef>
              <a:spcAft>
                <a:spcPts val="0"/>
              </a:spcAft>
              <a:buClr>
                <a:srgbClr val="000000"/>
              </a:buClr>
              <a:buSzPts val="900"/>
              <a:buFont typeface="Arial"/>
              <a:buNone/>
            </a:pPr>
            <a:r>
              <a:rPr b="0" i="0" lang="en" sz="1300" u="none" cap="none" strike="noStrike">
                <a:solidFill>
                  <a:schemeClr val="dk2"/>
                </a:solidFill>
                <a:latin typeface="Source Sans Pro"/>
                <a:ea typeface="Source Sans Pro"/>
                <a:cs typeface="Source Sans Pro"/>
                <a:sym typeface="Source Sans Pro"/>
              </a:rPr>
              <a:t>2023</a:t>
            </a:r>
            <a:endParaRPr b="0" i="0" sz="1300" u="none" cap="none" strike="noStrike">
              <a:solidFill>
                <a:schemeClr val="dk2"/>
              </a:solidFill>
              <a:latin typeface="Source Sans Pro"/>
              <a:ea typeface="Source Sans Pro"/>
              <a:cs typeface="Source Sans Pro"/>
              <a:sym typeface="Source Sans Pro"/>
            </a:endParaRPr>
          </a:p>
          <a:p>
            <a:pPr indent="0" lvl="0" marL="0" marR="0" rtl="0" algn="ctr">
              <a:lnSpc>
                <a:spcPct val="100000"/>
              </a:lnSpc>
              <a:spcBef>
                <a:spcPts val="400"/>
              </a:spcBef>
              <a:spcAft>
                <a:spcPts val="400"/>
              </a:spcAft>
              <a:buClr>
                <a:srgbClr val="000000"/>
              </a:buClr>
              <a:buSzPts val="1400"/>
              <a:buFont typeface="Arial"/>
              <a:buNone/>
            </a:pPr>
            <a:r>
              <a:t/>
            </a:r>
            <a:endParaRPr b="0" i="0" sz="1400" u="none" cap="none" strike="noStrike">
              <a:solidFill>
                <a:srgbClr val="000000"/>
              </a:solidFill>
              <a:latin typeface="Source Sans Pro"/>
              <a:ea typeface="Source Sans Pro"/>
              <a:cs typeface="Source Sans Pro"/>
              <a:sym typeface="Source Sans Pro"/>
            </a:endParaRPr>
          </a:p>
        </p:txBody>
      </p:sp>
      <p:pic>
        <p:nvPicPr>
          <p:cNvPr id="257" name="Google Shape;257;p27"/>
          <p:cNvPicPr preferRelativeResize="0"/>
          <p:nvPr/>
        </p:nvPicPr>
        <p:blipFill rotWithShape="1">
          <a:blip r:embed="rId5">
            <a:alphaModFix/>
          </a:blip>
          <a:srcRect b="33333" l="0" r="0" t="0"/>
          <a:stretch/>
        </p:blipFill>
        <p:spPr>
          <a:xfrm>
            <a:off x="4814750" y="1455175"/>
            <a:ext cx="1489200" cy="1489200"/>
          </a:xfrm>
          <a:prstGeom prst="ellipse">
            <a:avLst/>
          </a:prstGeom>
          <a:noFill/>
          <a:ln>
            <a:noFill/>
          </a:ln>
        </p:spPr>
      </p:pic>
      <p:sp>
        <p:nvSpPr>
          <p:cNvPr id="258" name="Google Shape;258;p27"/>
          <p:cNvSpPr txBox="1"/>
          <p:nvPr/>
        </p:nvSpPr>
        <p:spPr>
          <a:xfrm>
            <a:off x="4819775" y="3074200"/>
            <a:ext cx="1489200" cy="734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i="0" lang="en" sz="1700" u="none" cap="none" strike="noStrike">
                <a:solidFill>
                  <a:schemeClr val="dk1"/>
                </a:solidFill>
                <a:latin typeface="Source Sans Pro"/>
                <a:ea typeface="Source Sans Pro"/>
                <a:cs typeface="Source Sans Pro"/>
                <a:sym typeface="Source Sans Pro"/>
              </a:rPr>
              <a:t>Max Chou</a:t>
            </a:r>
            <a:br>
              <a:rPr b="0" i="0" lang="en" sz="1500" u="none" cap="none" strike="noStrike">
                <a:solidFill>
                  <a:srgbClr val="000000"/>
                </a:solidFill>
                <a:latin typeface="Source Sans Pro"/>
                <a:ea typeface="Source Sans Pro"/>
                <a:cs typeface="Source Sans Pro"/>
                <a:sym typeface="Source Sans Pro"/>
              </a:rPr>
            </a:br>
            <a:r>
              <a:rPr b="0" i="0" lang="en" sz="1300" u="none" cap="none" strike="noStrike">
                <a:solidFill>
                  <a:schemeClr val="dk2"/>
                </a:solidFill>
                <a:latin typeface="Source Sans Pro"/>
                <a:ea typeface="Source Sans Pro"/>
                <a:cs typeface="Source Sans Pro"/>
                <a:sym typeface="Source Sans Pro"/>
              </a:rPr>
              <a:t>Developer</a:t>
            </a:r>
            <a:endParaRPr b="0" i="0" sz="1300" u="none" cap="none" strike="noStrike">
              <a:solidFill>
                <a:schemeClr val="dk2"/>
              </a:solidFill>
              <a:latin typeface="Source Sans Pro"/>
              <a:ea typeface="Source Sans Pro"/>
              <a:cs typeface="Source Sans Pro"/>
              <a:sym typeface="Source Sans Pro"/>
            </a:endParaRPr>
          </a:p>
          <a:p>
            <a:pPr indent="0" lvl="0" marL="0" marR="0" rtl="0" algn="ctr">
              <a:lnSpc>
                <a:spcPct val="100000"/>
              </a:lnSpc>
              <a:spcBef>
                <a:spcPts val="400"/>
              </a:spcBef>
              <a:spcAft>
                <a:spcPts val="0"/>
              </a:spcAft>
              <a:buClr>
                <a:srgbClr val="000000"/>
              </a:buClr>
              <a:buSzPts val="900"/>
              <a:buFont typeface="Arial"/>
              <a:buNone/>
            </a:pPr>
            <a:r>
              <a:rPr b="0" i="0" lang="en" sz="1300" u="none" cap="none" strike="noStrike">
                <a:solidFill>
                  <a:schemeClr val="dk2"/>
                </a:solidFill>
                <a:latin typeface="Source Sans Pro"/>
                <a:ea typeface="Source Sans Pro"/>
                <a:cs typeface="Source Sans Pro"/>
                <a:sym typeface="Source Sans Pro"/>
              </a:rPr>
              <a:t>Computer Science + Statistics</a:t>
            </a:r>
            <a:endParaRPr b="0" i="0" sz="1300" u="none" cap="none" strike="noStrike">
              <a:solidFill>
                <a:schemeClr val="dk2"/>
              </a:solidFill>
              <a:latin typeface="Source Sans Pro"/>
              <a:ea typeface="Source Sans Pro"/>
              <a:cs typeface="Source Sans Pro"/>
              <a:sym typeface="Source Sans Pro"/>
            </a:endParaRPr>
          </a:p>
          <a:p>
            <a:pPr indent="0" lvl="0" marL="0" marR="0" rtl="0" algn="ctr">
              <a:lnSpc>
                <a:spcPct val="100000"/>
              </a:lnSpc>
              <a:spcBef>
                <a:spcPts val="400"/>
              </a:spcBef>
              <a:spcAft>
                <a:spcPts val="0"/>
              </a:spcAft>
              <a:buClr>
                <a:srgbClr val="000000"/>
              </a:buClr>
              <a:buSzPts val="900"/>
              <a:buFont typeface="Arial"/>
              <a:buNone/>
            </a:pPr>
            <a:r>
              <a:rPr b="0" i="0" lang="en" sz="1300" u="none" cap="none" strike="noStrike">
                <a:solidFill>
                  <a:schemeClr val="dk2"/>
                </a:solidFill>
                <a:latin typeface="Source Sans Pro"/>
                <a:ea typeface="Source Sans Pro"/>
                <a:cs typeface="Source Sans Pro"/>
                <a:sym typeface="Source Sans Pro"/>
              </a:rPr>
              <a:t>2024</a:t>
            </a:r>
            <a:endParaRPr b="0" i="0" sz="1300" u="none" cap="none" strike="noStrike">
              <a:solidFill>
                <a:schemeClr val="dk2"/>
              </a:solidFill>
              <a:latin typeface="Source Sans Pro"/>
              <a:ea typeface="Source Sans Pro"/>
              <a:cs typeface="Source Sans Pro"/>
              <a:sym typeface="Source Sans Pro"/>
            </a:endParaRPr>
          </a:p>
          <a:p>
            <a:pPr indent="0" lvl="0" marL="0" marR="0" rtl="0" algn="ctr">
              <a:lnSpc>
                <a:spcPct val="100000"/>
              </a:lnSpc>
              <a:spcBef>
                <a:spcPts val="400"/>
              </a:spcBef>
              <a:spcAft>
                <a:spcPts val="400"/>
              </a:spcAft>
              <a:buClr>
                <a:srgbClr val="000000"/>
              </a:buClr>
              <a:buSzPts val="1400"/>
              <a:buFont typeface="Arial"/>
              <a:buNone/>
            </a:pPr>
            <a:r>
              <a:t/>
            </a:r>
            <a:endParaRPr b="0" i="0" sz="1200" u="none" cap="none" strike="noStrike">
              <a:solidFill>
                <a:srgbClr val="000000"/>
              </a:solidFill>
              <a:latin typeface="Source Sans Pro"/>
              <a:ea typeface="Source Sans Pro"/>
              <a:cs typeface="Source Sans Pro"/>
              <a:sym typeface="Source Sans Pro"/>
            </a:endParaRPr>
          </a:p>
        </p:txBody>
      </p:sp>
      <p:pic>
        <p:nvPicPr>
          <p:cNvPr id="259" name="Google Shape;259;p27"/>
          <p:cNvPicPr preferRelativeResize="0"/>
          <p:nvPr/>
        </p:nvPicPr>
        <p:blipFill rotWithShape="1">
          <a:blip r:embed="rId6">
            <a:alphaModFix/>
          </a:blip>
          <a:srcRect b="0" l="0" r="0" t="0"/>
          <a:stretch/>
        </p:blipFill>
        <p:spPr>
          <a:xfrm>
            <a:off x="6794475" y="1455175"/>
            <a:ext cx="1489200" cy="1489200"/>
          </a:xfrm>
          <a:prstGeom prst="ellipse">
            <a:avLst/>
          </a:prstGeom>
          <a:noFill/>
          <a:ln>
            <a:noFill/>
          </a:ln>
        </p:spPr>
      </p:pic>
      <p:sp>
        <p:nvSpPr>
          <p:cNvPr id="260" name="Google Shape;260;p27"/>
          <p:cNvSpPr txBox="1"/>
          <p:nvPr/>
        </p:nvSpPr>
        <p:spPr>
          <a:xfrm>
            <a:off x="6591825" y="3074200"/>
            <a:ext cx="1894500" cy="734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i="0" lang="en" sz="1700" u="none" cap="none" strike="noStrike">
                <a:solidFill>
                  <a:schemeClr val="dk1"/>
                </a:solidFill>
                <a:latin typeface="Source Sans Pro"/>
                <a:ea typeface="Source Sans Pro"/>
                <a:cs typeface="Source Sans Pro"/>
                <a:sym typeface="Source Sans Pro"/>
              </a:rPr>
              <a:t>Catherine Charles</a:t>
            </a:r>
            <a:br>
              <a:rPr b="0" i="0" lang="en" sz="1500" u="none" cap="none" strike="noStrike">
                <a:solidFill>
                  <a:srgbClr val="000000"/>
                </a:solidFill>
                <a:latin typeface="Source Sans Pro"/>
                <a:ea typeface="Source Sans Pro"/>
                <a:cs typeface="Source Sans Pro"/>
                <a:sym typeface="Source Sans Pro"/>
              </a:rPr>
            </a:br>
            <a:r>
              <a:rPr b="0" i="0" lang="en" sz="1300" u="none" cap="none" strike="noStrike">
                <a:solidFill>
                  <a:schemeClr val="dk2"/>
                </a:solidFill>
                <a:latin typeface="Source Sans Pro"/>
                <a:ea typeface="Source Sans Pro"/>
                <a:cs typeface="Source Sans Pro"/>
                <a:sym typeface="Source Sans Pro"/>
              </a:rPr>
              <a:t>Content Researcher</a:t>
            </a:r>
            <a:endParaRPr b="0" i="0" sz="1300" u="none" cap="none" strike="noStrike">
              <a:solidFill>
                <a:schemeClr val="dk2"/>
              </a:solidFill>
              <a:latin typeface="Source Sans Pro"/>
              <a:ea typeface="Source Sans Pro"/>
              <a:cs typeface="Source Sans Pro"/>
              <a:sym typeface="Source Sans Pro"/>
            </a:endParaRPr>
          </a:p>
          <a:p>
            <a:pPr indent="0" lvl="0" marL="0" marR="0" rtl="0" algn="ctr">
              <a:lnSpc>
                <a:spcPct val="100000"/>
              </a:lnSpc>
              <a:spcBef>
                <a:spcPts val="400"/>
              </a:spcBef>
              <a:spcAft>
                <a:spcPts val="0"/>
              </a:spcAft>
              <a:buClr>
                <a:srgbClr val="000000"/>
              </a:buClr>
              <a:buSzPts val="900"/>
              <a:buFont typeface="Arial"/>
              <a:buNone/>
            </a:pPr>
            <a:r>
              <a:rPr b="0" i="0" lang="en" sz="1300" u="none" cap="none" strike="noStrike">
                <a:solidFill>
                  <a:schemeClr val="dk2"/>
                </a:solidFill>
                <a:latin typeface="Source Sans Pro"/>
                <a:ea typeface="Source Sans Pro"/>
                <a:cs typeface="Source Sans Pro"/>
                <a:sym typeface="Source Sans Pro"/>
              </a:rPr>
              <a:t>Computer Science +</a:t>
            </a:r>
            <a:br>
              <a:rPr b="0" i="0" lang="en" sz="1300" u="none" cap="none" strike="noStrike">
                <a:solidFill>
                  <a:schemeClr val="dk2"/>
                </a:solidFill>
                <a:latin typeface="Source Sans Pro"/>
                <a:ea typeface="Source Sans Pro"/>
                <a:cs typeface="Source Sans Pro"/>
                <a:sym typeface="Source Sans Pro"/>
              </a:rPr>
            </a:br>
            <a:r>
              <a:rPr b="0" i="0" lang="en" sz="1300" u="none" cap="none" strike="noStrike">
                <a:solidFill>
                  <a:schemeClr val="dk2"/>
                </a:solidFill>
                <a:latin typeface="Source Sans Pro"/>
                <a:ea typeface="Source Sans Pro"/>
                <a:cs typeface="Source Sans Pro"/>
                <a:sym typeface="Source Sans Pro"/>
              </a:rPr>
              <a:t>Economics</a:t>
            </a:r>
            <a:endParaRPr b="0" i="0" sz="1300" u="none" cap="none" strike="noStrike">
              <a:solidFill>
                <a:schemeClr val="dk2"/>
              </a:solidFill>
              <a:latin typeface="Source Sans Pro"/>
              <a:ea typeface="Source Sans Pro"/>
              <a:cs typeface="Source Sans Pro"/>
              <a:sym typeface="Source Sans Pro"/>
            </a:endParaRPr>
          </a:p>
          <a:p>
            <a:pPr indent="0" lvl="0" marL="0" marR="0" rtl="0" algn="ctr">
              <a:lnSpc>
                <a:spcPct val="100000"/>
              </a:lnSpc>
              <a:spcBef>
                <a:spcPts val="400"/>
              </a:spcBef>
              <a:spcAft>
                <a:spcPts val="0"/>
              </a:spcAft>
              <a:buClr>
                <a:srgbClr val="000000"/>
              </a:buClr>
              <a:buSzPts val="900"/>
              <a:buFont typeface="Arial"/>
              <a:buNone/>
            </a:pPr>
            <a:r>
              <a:rPr b="0" i="0" lang="en" sz="1300" u="none" cap="none" strike="noStrike">
                <a:solidFill>
                  <a:schemeClr val="dk2"/>
                </a:solidFill>
                <a:latin typeface="Source Sans Pro"/>
                <a:ea typeface="Source Sans Pro"/>
                <a:cs typeface="Source Sans Pro"/>
                <a:sym typeface="Source Sans Pro"/>
              </a:rPr>
              <a:t>2023</a:t>
            </a:r>
            <a:endParaRPr b="0" i="0" sz="1300" u="none" cap="none" strike="noStrike">
              <a:solidFill>
                <a:schemeClr val="dk2"/>
              </a:solidFill>
              <a:latin typeface="Source Sans Pro"/>
              <a:ea typeface="Source Sans Pro"/>
              <a:cs typeface="Source Sans Pro"/>
              <a:sym typeface="Source Sans Pro"/>
            </a:endParaRPr>
          </a:p>
          <a:p>
            <a:pPr indent="0" lvl="0" marL="0" marR="0" rtl="0" algn="ctr">
              <a:lnSpc>
                <a:spcPct val="100000"/>
              </a:lnSpc>
              <a:spcBef>
                <a:spcPts val="400"/>
              </a:spcBef>
              <a:spcAft>
                <a:spcPts val="400"/>
              </a:spcAft>
              <a:buClr>
                <a:srgbClr val="000000"/>
              </a:buClr>
              <a:buSzPts val="1400"/>
              <a:buFont typeface="Arial"/>
              <a:buNone/>
            </a:pPr>
            <a:r>
              <a:t/>
            </a:r>
            <a:endParaRPr b="0" i="0" sz="1200" u="none" cap="none" strike="noStrike">
              <a:solidFill>
                <a:srgbClr val="000000"/>
              </a:solidFill>
              <a:latin typeface="Source Sans Pro"/>
              <a:ea typeface="Source Sans Pro"/>
              <a:cs typeface="Source Sans Pro"/>
              <a:sym typeface="Source Sans P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8"/>
          <p:cNvSpPr txBox="1"/>
          <p:nvPr>
            <p:ph type="ctrTitle"/>
          </p:nvPr>
        </p:nvSpPr>
        <p:spPr>
          <a:xfrm>
            <a:off x="1546025" y="1754794"/>
            <a:ext cx="5832600" cy="1159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400"/>
              <a:buNone/>
            </a:pPr>
            <a:r>
              <a:rPr lang="en" sz="6000">
                <a:solidFill>
                  <a:schemeClr val="accent4"/>
                </a:solidFill>
              </a:rPr>
              <a:t>5</a:t>
            </a:r>
            <a:r>
              <a:rPr lang="en" sz="6000">
                <a:solidFill>
                  <a:schemeClr val="accent4"/>
                </a:solidFill>
              </a:rPr>
              <a:t>.</a:t>
            </a:r>
            <a:endParaRPr sz="6000">
              <a:solidFill>
                <a:schemeClr val="accent4"/>
              </a:solidFill>
            </a:endParaRPr>
          </a:p>
          <a:p>
            <a:pPr indent="0" lvl="0" marL="0" rtl="0" algn="l">
              <a:lnSpc>
                <a:spcPct val="100000"/>
              </a:lnSpc>
              <a:spcBef>
                <a:spcPts val="0"/>
              </a:spcBef>
              <a:spcAft>
                <a:spcPts val="0"/>
              </a:spcAft>
              <a:buSzPts val="4400"/>
              <a:buNone/>
            </a:pPr>
            <a:r>
              <a:rPr lang="en"/>
              <a:t>Questions?</a:t>
            </a:r>
            <a:endParaRPr/>
          </a:p>
        </p:txBody>
      </p:sp>
      <p:sp>
        <p:nvSpPr>
          <p:cNvPr id="266" name="Google Shape;266;p28"/>
          <p:cNvSpPr txBox="1"/>
          <p:nvPr>
            <p:ph idx="4294967295"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9"/>
          <p:cNvSpPr txBox="1"/>
          <p:nvPr>
            <p:ph type="ctrTitle"/>
          </p:nvPr>
        </p:nvSpPr>
        <p:spPr>
          <a:xfrm>
            <a:off x="1546025" y="1754794"/>
            <a:ext cx="5832600" cy="1159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400"/>
              <a:buNone/>
            </a:pPr>
            <a:r>
              <a:rPr lang="en" sz="6000">
                <a:solidFill>
                  <a:schemeClr val="accent4"/>
                </a:solidFill>
              </a:rPr>
              <a:t>6</a:t>
            </a:r>
            <a:r>
              <a:rPr lang="en" sz="6000">
                <a:solidFill>
                  <a:schemeClr val="accent4"/>
                </a:solidFill>
              </a:rPr>
              <a:t>.</a:t>
            </a:r>
            <a:endParaRPr sz="6000">
              <a:solidFill>
                <a:schemeClr val="accent4"/>
              </a:solidFill>
            </a:endParaRPr>
          </a:p>
          <a:p>
            <a:pPr indent="0" lvl="0" marL="0" rtl="0" algn="l">
              <a:lnSpc>
                <a:spcPct val="100000"/>
              </a:lnSpc>
              <a:spcBef>
                <a:spcPts val="0"/>
              </a:spcBef>
              <a:spcAft>
                <a:spcPts val="0"/>
              </a:spcAft>
              <a:buSzPts val="4400"/>
              <a:buNone/>
            </a:pPr>
            <a:r>
              <a:rPr lang="en"/>
              <a:t>Appendix</a:t>
            </a:r>
            <a:endParaRPr/>
          </a:p>
        </p:txBody>
      </p:sp>
      <p:sp>
        <p:nvSpPr>
          <p:cNvPr id="272" name="Google Shape;272;p29"/>
          <p:cNvSpPr txBox="1"/>
          <p:nvPr>
            <p:ph idx="4294967295"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0"/>
          <p:cNvSpPr txBox="1"/>
          <p:nvPr>
            <p:ph type="title"/>
          </p:nvPr>
        </p:nvSpPr>
        <p:spPr>
          <a:xfrm>
            <a:off x="786150" y="690889"/>
            <a:ext cx="7571700" cy="702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 sz="3600"/>
              <a:t>Survey Snapshot: Product Management </a:t>
            </a:r>
            <a:endParaRPr sz="3600"/>
          </a:p>
        </p:txBody>
      </p:sp>
      <p:sp>
        <p:nvSpPr>
          <p:cNvPr id="278" name="Google Shape;278;p30"/>
          <p:cNvSpPr txBox="1"/>
          <p:nvPr>
            <p:ph idx="1" type="body"/>
          </p:nvPr>
        </p:nvSpPr>
        <p:spPr>
          <a:xfrm>
            <a:off x="786150" y="1566500"/>
            <a:ext cx="7571700" cy="35736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600"/>
              </a:spcBef>
              <a:spcAft>
                <a:spcPts val="0"/>
              </a:spcAft>
              <a:buSzPts val="2400"/>
              <a:buChar char="◎"/>
            </a:pPr>
            <a:r>
              <a:rPr lang="en"/>
              <a:t>People in Product tend to:</a:t>
            </a:r>
            <a:endParaRPr/>
          </a:p>
          <a:p>
            <a:pPr indent="-381000" lvl="1" marL="914400" rtl="0" algn="l">
              <a:lnSpc>
                <a:spcPct val="100000"/>
              </a:lnSpc>
              <a:spcBef>
                <a:spcPts val="600"/>
              </a:spcBef>
              <a:spcAft>
                <a:spcPts val="0"/>
              </a:spcAft>
              <a:buSzPts val="2400"/>
              <a:buChar char="◎"/>
            </a:pPr>
            <a:r>
              <a:rPr lang="en"/>
              <a:t>be best at switching different roles within a group</a:t>
            </a:r>
            <a:endParaRPr/>
          </a:p>
          <a:p>
            <a:pPr indent="-381000" lvl="1" marL="914400" rtl="0" algn="l">
              <a:lnSpc>
                <a:spcPct val="100000"/>
              </a:lnSpc>
              <a:spcBef>
                <a:spcPts val="600"/>
              </a:spcBef>
              <a:spcAft>
                <a:spcPts val="0"/>
              </a:spcAft>
              <a:buSzPts val="2400"/>
              <a:buChar char="◎"/>
            </a:pPr>
            <a:r>
              <a:rPr lang="en"/>
              <a:t>present using visual representations</a:t>
            </a:r>
            <a:endParaRPr/>
          </a:p>
          <a:p>
            <a:pPr indent="-381000" lvl="1" marL="914400" rtl="0" algn="l">
              <a:lnSpc>
                <a:spcPct val="100000"/>
              </a:lnSpc>
              <a:spcBef>
                <a:spcPts val="600"/>
              </a:spcBef>
              <a:spcAft>
                <a:spcPts val="0"/>
              </a:spcAft>
              <a:buSzPts val="2400"/>
              <a:buChar char="◎"/>
            </a:pPr>
            <a:r>
              <a:rPr lang="en"/>
              <a:t>prefer final projects over final exams</a:t>
            </a:r>
            <a:endParaRPr/>
          </a:p>
        </p:txBody>
      </p:sp>
      <p:sp>
        <p:nvSpPr>
          <p:cNvPr id="279" name="Google Shape;279;p30"/>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3"/>
          <p:cNvSpPr txBox="1"/>
          <p:nvPr>
            <p:ph type="ctrTitle"/>
          </p:nvPr>
        </p:nvSpPr>
        <p:spPr>
          <a:xfrm>
            <a:off x="1546025" y="1754794"/>
            <a:ext cx="5832600" cy="1159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400"/>
              <a:buNone/>
            </a:pPr>
            <a:r>
              <a:rPr lang="en" sz="6000">
                <a:solidFill>
                  <a:schemeClr val="accent4"/>
                </a:solidFill>
              </a:rPr>
              <a:t>1.</a:t>
            </a:r>
            <a:endParaRPr sz="6000">
              <a:solidFill>
                <a:schemeClr val="accent4"/>
              </a:solidFill>
            </a:endParaRPr>
          </a:p>
          <a:p>
            <a:pPr indent="0" lvl="0" marL="0" rtl="0" algn="l">
              <a:lnSpc>
                <a:spcPct val="100000"/>
              </a:lnSpc>
              <a:spcBef>
                <a:spcPts val="0"/>
              </a:spcBef>
              <a:spcAft>
                <a:spcPts val="0"/>
              </a:spcAft>
              <a:buSzPts val="4400"/>
              <a:buNone/>
            </a:pPr>
            <a:r>
              <a:rPr lang="en"/>
              <a:t>Problem</a:t>
            </a:r>
            <a:endParaRPr/>
          </a:p>
        </p:txBody>
      </p:sp>
      <p:sp>
        <p:nvSpPr>
          <p:cNvPr id="76" name="Google Shape;76;p13"/>
          <p:cNvSpPr txBox="1"/>
          <p:nvPr>
            <p:ph idx="1" type="subTitle"/>
          </p:nvPr>
        </p:nvSpPr>
        <p:spPr>
          <a:xfrm>
            <a:off x="1546025" y="3011511"/>
            <a:ext cx="5832600" cy="7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Lack of Exposure to Different Career Paths</a:t>
            </a:r>
            <a:endParaRPr/>
          </a:p>
        </p:txBody>
      </p:sp>
      <p:sp>
        <p:nvSpPr>
          <p:cNvPr id="77" name="Google Shape;77;p13"/>
          <p:cNvSpPr txBox="1"/>
          <p:nvPr>
            <p:ph idx="4294967295"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1"/>
          <p:cNvSpPr txBox="1"/>
          <p:nvPr>
            <p:ph type="title"/>
          </p:nvPr>
        </p:nvSpPr>
        <p:spPr>
          <a:xfrm>
            <a:off x="786150" y="233689"/>
            <a:ext cx="7571700" cy="702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 sz="3600"/>
              <a:t>Resource</a:t>
            </a:r>
            <a:r>
              <a:rPr lang="en" sz="3600"/>
              <a:t> Snapshots</a:t>
            </a:r>
            <a:endParaRPr sz="3600"/>
          </a:p>
        </p:txBody>
      </p:sp>
      <p:sp>
        <p:nvSpPr>
          <p:cNvPr id="285" name="Google Shape;285;p31"/>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286" name="Google Shape;286;p31"/>
          <p:cNvPicPr preferRelativeResize="0"/>
          <p:nvPr/>
        </p:nvPicPr>
        <p:blipFill>
          <a:blip r:embed="rId3">
            <a:alphaModFix/>
          </a:blip>
          <a:stretch>
            <a:fillRect/>
          </a:stretch>
        </p:blipFill>
        <p:spPr>
          <a:xfrm>
            <a:off x="342600" y="1353864"/>
            <a:ext cx="2583909" cy="3445212"/>
          </a:xfrm>
          <a:prstGeom prst="rect">
            <a:avLst/>
          </a:prstGeom>
          <a:noFill/>
          <a:ln cap="flat" cmpd="sng" w="9525">
            <a:solidFill>
              <a:schemeClr val="dk2"/>
            </a:solidFill>
            <a:prstDash val="solid"/>
            <a:round/>
            <a:headEnd len="sm" w="sm" type="none"/>
            <a:tailEnd len="sm" w="sm" type="none"/>
          </a:ln>
        </p:spPr>
      </p:pic>
      <p:pic>
        <p:nvPicPr>
          <p:cNvPr id="287" name="Google Shape;287;p31"/>
          <p:cNvPicPr preferRelativeResize="0"/>
          <p:nvPr/>
        </p:nvPicPr>
        <p:blipFill>
          <a:blip r:embed="rId4">
            <a:alphaModFix/>
          </a:blip>
          <a:stretch>
            <a:fillRect/>
          </a:stretch>
        </p:blipFill>
        <p:spPr>
          <a:xfrm>
            <a:off x="3422175" y="1353875"/>
            <a:ext cx="4459825" cy="3445199"/>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2"/>
          <p:cNvSpPr txBox="1"/>
          <p:nvPr>
            <p:ph type="title"/>
          </p:nvPr>
        </p:nvSpPr>
        <p:spPr>
          <a:xfrm>
            <a:off x="786150" y="233689"/>
            <a:ext cx="7571700" cy="702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 sz="3600"/>
              <a:t>Resource Snapshots</a:t>
            </a:r>
            <a:endParaRPr sz="3600"/>
          </a:p>
        </p:txBody>
      </p:sp>
      <p:sp>
        <p:nvSpPr>
          <p:cNvPr id="293" name="Google Shape;293;p32"/>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294" name="Google Shape;294;p32"/>
          <p:cNvPicPr preferRelativeResize="0"/>
          <p:nvPr/>
        </p:nvPicPr>
        <p:blipFill>
          <a:blip r:embed="rId3">
            <a:alphaModFix/>
          </a:blip>
          <a:stretch>
            <a:fillRect/>
          </a:stretch>
        </p:blipFill>
        <p:spPr>
          <a:xfrm>
            <a:off x="152400" y="1088689"/>
            <a:ext cx="2926810" cy="3902413"/>
          </a:xfrm>
          <a:prstGeom prst="rect">
            <a:avLst/>
          </a:prstGeom>
          <a:noFill/>
          <a:ln>
            <a:noFill/>
          </a:ln>
        </p:spPr>
      </p:pic>
      <p:pic>
        <p:nvPicPr>
          <p:cNvPr id="295" name="Google Shape;295;p32"/>
          <p:cNvPicPr preferRelativeResize="0"/>
          <p:nvPr/>
        </p:nvPicPr>
        <p:blipFill>
          <a:blip r:embed="rId4">
            <a:alphaModFix/>
          </a:blip>
          <a:stretch>
            <a:fillRect/>
          </a:stretch>
        </p:blipFill>
        <p:spPr>
          <a:xfrm>
            <a:off x="3231610" y="1088689"/>
            <a:ext cx="2926810" cy="3902413"/>
          </a:xfrm>
          <a:prstGeom prst="rect">
            <a:avLst/>
          </a:prstGeom>
          <a:noFill/>
          <a:ln>
            <a:noFill/>
          </a:ln>
        </p:spPr>
      </p:pic>
      <p:pic>
        <p:nvPicPr>
          <p:cNvPr id="296" name="Google Shape;296;p32"/>
          <p:cNvPicPr preferRelativeResize="0"/>
          <p:nvPr/>
        </p:nvPicPr>
        <p:blipFill>
          <a:blip r:embed="rId5">
            <a:alphaModFix/>
          </a:blip>
          <a:stretch>
            <a:fillRect/>
          </a:stretch>
        </p:blipFill>
        <p:spPr>
          <a:xfrm>
            <a:off x="6310825" y="1088701"/>
            <a:ext cx="2785524" cy="371402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4"/>
          <p:cNvSpPr/>
          <p:nvPr/>
        </p:nvSpPr>
        <p:spPr>
          <a:xfrm>
            <a:off x="546175" y="1610599"/>
            <a:ext cx="2312100" cy="22839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4"/>
          <p:cNvSpPr/>
          <p:nvPr/>
        </p:nvSpPr>
        <p:spPr>
          <a:xfrm>
            <a:off x="730778" y="1792939"/>
            <a:ext cx="1942800" cy="1918800"/>
          </a:xfrm>
          <a:prstGeom prst="ellipse">
            <a:avLst/>
          </a:prstGeom>
          <a:noFill/>
          <a:ln cap="flat" cmpd="sng" w="1905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4"/>
          <p:cNvSpPr txBox="1"/>
          <p:nvPr>
            <p:ph type="title"/>
          </p:nvPr>
        </p:nvSpPr>
        <p:spPr>
          <a:xfrm>
            <a:off x="786150" y="847150"/>
            <a:ext cx="6779700" cy="702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 sz="3600"/>
              <a:t>Lack of Exposure to Different Career Paths</a:t>
            </a:r>
            <a:endParaRPr sz="3600"/>
          </a:p>
        </p:txBody>
      </p:sp>
      <p:sp>
        <p:nvSpPr>
          <p:cNvPr id="85" name="Google Shape;85;p14"/>
          <p:cNvSpPr txBox="1"/>
          <p:nvPr>
            <p:ph idx="1" type="body"/>
          </p:nvPr>
        </p:nvSpPr>
        <p:spPr>
          <a:xfrm>
            <a:off x="2858275" y="1794250"/>
            <a:ext cx="5546100" cy="35736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600"/>
              </a:spcBef>
              <a:spcAft>
                <a:spcPts val="0"/>
              </a:spcAft>
              <a:buSzPts val="2400"/>
              <a:buFont typeface="Open Sans"/>
              <a:buChar char="◎"/>
            </a:pPr>
            <a:r>
              <a:rPr lang="en">
                <a:latin typeface="Open Sans"/>
                <a:ea typeface="Open Sans"/>
                <a:cs typeface="Open Sans"/>
                <a:sym typeface="Open Sans"/>
              </a:rPr>
              <a:t>Narrow focus on a few career opportunities</a:t>
            </a:r>
            <a:endParaRPr>
              <a:latin typeface="Open Sans"/>
              <a:ea typeface="Open Sans"/>
              <a:cs typeface="Open Sans"/>
              <a:sym typeface="Open Sans"/>
            </a:endParaRPr>
          </a:p>
          <a:p>
            <a:pPr indent="-381000" lvl="0" marL="457200" rtl="0" algn="l">
              <a:lnSpc>
                <a:spcPct val="100000"/>
              </a:lnSpc>
              <a:spcBef>
                <a:spcPts val="600"/>
              </a:spcBef>
              <a:spcAft>
                <a:spcPts val="0"/>
              </a:spcAft>
              <a:buSzPts val="2400"/>
              <a:buFont typeface="Open Sans"/>
              <a:buChar char="◎"/>
            </a:pPr>
            <a:r>
              <a:rPr lang="en">
                <a:latin typeface="Open Sans"/>
                <a:ea typeface="Open Sans"/>
                <a:cs typeface="Open Sans"/>
                <a:sym typeface="Open Sans"/>
              </a:rPr>
              <a:t>Not enough visibility and resources for other roles</a:t>
            </a:r>
            <a:endParaRPr>
              <a:latin typeface="Open Sans"/>
              <a:ea typeface="Open Sans"/>
              <a:cs typeface="Open Sans"/>
              <a:sym typeface="Open Sans"/>
            </a:endParaRPr>
          </a:p>
          <a:p>
            <a:pPr indent="-381000" lvl="0" marL="457200" rtl="0" algn="l">
              <a:lnSpc>
                <a:spcPct val="100000"/>
              </a:lnSpc>
              <a:spcBef>
                <a:spcPts val="600"/>
              </a:spcBef>
              <a:spcAft>
                <a:spcPts val="0"/>
              </a:spcAft>
              <a:buSzPts val="2400"/>
              <a:buChar char="◎"/>
            </a:pPr>
            <a:r>
              <a:rPr lang="en"/>
              <a:t>Difficult to find a community to talk to about non-mainstream roles</a:t>
            </a:r>
            <a:endParaRPr/>
          </a:p>
        </p:txBody>
      </p:sp>
      <p:sp>
        <p:nvSpPr>
          <p:cNvPr id="86" name="Google Shape;86;p14"/>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cxnSp>
        <p:nvCxnSpPr>
          <p:cNvPr id="87" name="Google Shape;87;p14"/>
          <p:cNvCxnSpPr>
            <a:endCxn id="82" idx="4"/>
          </p:cNvCxnSpPr>
          <p:nvPr/>
        </p:nvCxnSpPr>
        <p:spPr>
          <a:xfrm flipH="1" rot="10800000">
            <a:off x="1695025" y="3894499"/>
            <a:ext cx="7200" cy="489300"/>
          </a:xfrm>
          <a:prstGeom prst="straightConnector1">
            <a:avLst/>
          </a:prstGeom>
          <a:noFill/>
          <a:ln cap="flat" cmpd="sng" w="9525">
            <a:solidFill>
              <a:srgbClr val="CFD8DC"/>
            </a:solidFill>
            <a:prstDash val="solid"/>
            <a:round/>
            <a:headEnd len="sm" w="sm" type="none"/>
            <a:tailEnd len="sm" w="sm" type="none"/>
          </a:ln>
        </p:spPr>
      </p:cxnSp>
      <p:cxnSp>
        <p:nvCxnSpPr>
          <p:cNvPr id="88" name="Google Shape;88;p14"/>
          <p:cNvCxnSpPr/>
          <p:nvPr/>
        </p:nvCxnSpPr>
        <p:spPr>
          <a:xfrm flipH="1" rot="10800000">
            <a:off x="944725" y="3740674"/>
            <a:ext cx="178800" cy="496800"/>
          </a:xfrm>
          <a:prstGeom prst="straightConnector1">
            <a:avLst/>
          </a:prstGeom>
          <a:noFill/>
          <a:ln cap="flat" cmpd="sng" w="9525">
            <a:solidFill>
              <a:srgbClr val="CFD8DC"/>
            </a:solidFill>
            <a:prstDash val="solid"/>
            <a:round/>
            <a:headEnd len="sm" w="sm" type="none"/>
            <a:tailEnd len="sm" w="sm" type="none"/>
          </a:ln>
        </p:spPr>
      </p:cxnSp>
      <p:cxnSp>
        <p:nvCxnSpPr>
          <p:cNvPr id="89" name="Google Shape;89;p14"/>
          <p:cNvCxnSpPr>
            <a:endCxn id="82" idx="3"/>
          </p:cNvCxnSpPr>
          <p:nvPr/>
        </p:nvCxnSpPr>
        <p:spPr>
          <a:xfrm flipH="1" rot="10800000">
            <a:off x="344174" y="3560030"/>
            <a:ext cx="540600" cy="667800"/>
          </a:xfrm>
          <a:prstGeom prst="straightConnector1">
            <a:avLst/>
          </a:prstGeom>
          <a:noFill/>
          <a:ln cap="flat" cmpd="sng" w="9525">
            <a:solidFill>
              <a:srgbClr val="CFD8DC"/>
            </a:solidFill>
            <a:prstDash val="solid"/>
            <a:round/>
            <a:headEnd len="sm" w="sm" type="none"/>
            <a:tailEnd len="sm" w="sm" type="none"/>
          </a:ln>
        </p:spPr>
      </p:cxnSp>
      <p:grpSp>
        <p:nvGrpSpPr>
          <p:cNvPr id="90" name="Google Shape;90;p14"/>
          <p:cNvGrpSpPr/>
          <p:nvPr/>
        </p:nvGrpSpPr>
        <p:grpSpPr>
          <a:xfrm>
            <a:off x="1084832" y="2125881"/>
            <a:ext cx="1227603" cy="1253332"/>
            <a:chOff x="3951850" y="2985350"/>
            <a:chExt cx="407950" cy="416500"/>
          </a:xfrm>
        </p:grpSpPr>
        <p:sp>
          <p:nvSpPr>
            <p:cNvPr id="91" name="Google Shape;91;p14"/>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92" name="Google Shape;92;p14"/>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93" name="Google Shape;93;p14"/>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94" name="Google Shape;94;p14"/>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0" st="0"/>
                                            </p:txEl>
                                          </p:spTgt>
                                        </p:tgtEl>
                                        <p:attrNameLst>
                                          <p:attrName>style.visibility</p:attrName>
                                        </p:attrNameLst>
                                      </p:cBhvr>
                                      <p:to>
                                        <p:strVal val="visible"/>
                                      </p:to>
                                    </p:set>
                                    <p:animEffect filter="fade" transition="in">
                                      <p:cBhvr>
                                        <p:cTn dur="1000"/>
                                        <p:tgtEl>
                                          <p:spTgt spid="8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1" st="1"/>
                                            </p:txEl>
                                          </p:spTgt>
                                        </p:tgtEl>
                                        <p:attrNameLst>
                                          <p:attrName>style.visibility</p:attrName>
                                        </p:attrNameLst>
                                      </p:cBhvr>
                                      <p:to>
                                        <p:strVal val="visible"/>
                                      </p:to>
                                    </p:set>
                                    <p:animEffect filter="fade" transition="in">
                                      <p:cBhvr>
                                        <p:cTn dur="1000"/>
                                        <p:tgtEl>
                                          <p:spTgt spid="8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xEl>
                                              <p:pRg end="2" st="2"/>
                                            </p:txEl>
                                          </p:spTgt>
                                        </p:tgtEl>
                                        <p:attrNameLst>
                                          <p:attrName>style.visibility</p:attrName>
                                        </p:attrNameLst>
                                      </p:cBhvr>
                                      <p:to>
                                        <p:strVal val="visible"/>
                                      </p:to>
                                    </p:set>
                                    <p:animEffect filter="fade" transition="in">
                                      <p:cBhvr>
                                        <p:cTn dur="1000"/>
                                        <p:tgtEl>
                                          <p:spTgt spid="8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1000"/>
                                        <p:tgtEl>
                                          <p:spTgt spid="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idx="1" type="body"/>
          </p:nvPr>
        </p:nvSpPr>
        <p:spPr>
          <a:xfrm>
            <a:off x="786150" y="1566500"/>
            <a:ext cx="7571700" cy="35736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600"/>
              </a:spcBef>
              <a:spcAft>
                <a:spcPts val="0"/>
              </a:spcAft>
              <a:buSzPts val="2400"/>
              <a:buChar char="◎"/>
            </a:pPr>
            <a:r>
              <a:rPr lang="en"/>
              <a:t>Too broad to be useful</a:t>
            </a:r>
            <a:endParaRPr/>
          </a:p>
          <a:p>
            <a:pPr indent="-381000" lvl="0" marL="457200" rtl="0" algn="l">
              <a:lnSpc>
                <a:spcPct val="100000"/>
              </a:lnSpc>
              <a:spcBef>
                <a:spcPts val="600"/>
              </a:spcBef>
              <a:spcAft>
                <a:spcPts val="0"/>
              </a:spcAft>
              <a:buSzPts val="2400"/>
              <a:buChar char="◎"/>
            </a:pPr>
            <a:r>
              <a:rPr lang="en"/>
              <a:t>Confirms existing biases</a:t>
            </a:r>
            <a:endParaRPr/>
          </a:p>
        </p:txBody>
      </p:sp>
      <p:sp>
        <p:nvSpPr>
          <p:cNvPr id="100" name="Google Shape;100;p15"/>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101" name="Google Shape;101;p15"/>
          <p:cNvPicPr preferRelativeResize="0"/>
          <p:nvPr/>
        </p:nvPicPr>
        <p:blipFill rotWithShape="1">
          <a:blip r:embed="rId3">
            <a:alphaModFix/>
          </a:blip>
          <a:srcRect b="5285" l="0" r="0" t="7500"/>
          <a:stretch/>
        </p:blipFill>
        <p:spPr>
          <a:xfrm>
            <a:off x="2245650" y="2535850"/>
            <a:ext cx="5400301" cy="2314975"/>
          </a:xfrm>
          <a:prstGeom prst="rect">
            <a:avLst/>
          </a:prstGeom>
          <a:noFill/>
          <a:ln cap="flat" cmpd="sng" w="19050">
            <a:solidFill>
              <a:schemeClr val="accent2"/>
            </a:solidFill>
            <a:prstDash val="solid"/>
            <a:round/>
            <a:headEnd len="sm" w="sm" type="none"/>
            <a:tailEnd len="sm" w="sm" type="none"/>
          </a:ln>
        </p:spPr>
      </p:pic>
      <p:sp>
        <p:nvSpPr>
          <p:cNvPr id="102" name="Google Shape;102;p15"/>
          <p:cNvSpPr txBox="1"/>
          <p:nvPr/>
        </p:nvSpPr>
        <p:spPr>
          <a:xfrm>
            <a:off x="726149" y="3448738"/>
            <a:ext cx="15195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accent1"/>
                </a:solidFill>
                <a:latin typeface="Source Sans Pro"/>
                <a:ea typeface="Source Sans Pro"/>
                <a:cs typeface="Source Sans Pro"/>
                <a:sym typeface="Source Sans Pro"/>
              </a:rPr>
              <a:t>Princeton Review Career Quiz</a:t>
            </a:r>
            <a:endParaRPr b="0" i="0" sz="1200" u="none" cap="none" strike="noStrike">
              <a:solidFill>
                <a:schemeClr val="accent1"/>
              </a:solidFill>
              <a:latin typeface="Source Sans Pro"/>
              <a:ea typeface="Source Sans Pro"/>
              <a:cs typeface="Source Sans Pro"/>
              <a:sym typeface="Source Sans Pro"/>
            </a:endParaRPr>
          </a:p>
        </p:txBody>
      </p:sp>
      <p:sp>
        <p:nvSpPr>
          <p:cNvPr id="103" name="Google Shape;103;p15"/>
          <p:cNvSpPr txBox="1"/>
          <p:nvPr>
            <p:ph type="title"/>
          </p:nvPr>
        </p:nvSpPr>
        <p:spPr>
          <a:xfrm>
            <a:off x="786150" y="854925"/>
            <a:ext cx="6779700" cy="702600"/>
          </a:xfrm>
          <a:prstGeom prst="rect">
            <a:avLst/>
          </a:prstGeom>
          <a:noFill/>
          <a:ln>
            <a:noFill/>
          </a:ln>
        </p:spPr>
        <p:txBody>
          <a:bodyPr anchorCtr="0" anchor="b" bIns="91425" lIns="91425" spcFirstLastPara="1" rIns="91425" wrap="square" tIns="91425">
            <a:noAutofit/>
          </a:bodyPr>
          <a:lstStyle/>
          <a:p>
            <a:pPr indent="0" lvl="0" marL="0" rtl="0" algn="l">
              <a:lnSpc>
                <a:spcPct val="120000"/>
              </a:lnSpc>
              <a:spcBef>
                <a:spcPts val="0"/>
              </a:spcBef>
              <a:spcAft>
                <a:spcPts val="0"/>
              </a:spcAft>
              <a:buNone/>
            </a:pPr>
            <a:r>
              <a:rPr lang="en" sz="3600">
                <a:solidFill>
                  <a:srgbClr val="0091EA"/>
                </a:solidFill>
              </a:rPr>
              <a:t>Career Quizzes are NOT the Solution</a:t>
            </a:r>
            <a:endParaRPr sz="3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xEl>
                                              <p:pRg end="0" st="0"/>
                                            </p:txEl>
                                          </p:spTgt>
                                        </p:tgtEl>
                                        <p:attrNameLst>
                                          <p:attrName>style.visibility</p:attrName>
                                        </p:attrNameLst>
                                      </p:cBhvr>
                                      <p:to>
                                        <p:strVal val="visible"/>
                                      </p:to>
                                    </p:set>
                                    <p:animEffect filter="fade" transition="in">
                                      <p:cBhvr>
                                        <p:cTn dur="1000"/>
                                        <p:tgtEl>
                                          <p:spTgt spid="9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xEl>
                                              <p:pRg end="1" st="1"/>
                                            </p:txEl>
                                          </p:spTgt>
                                        </p:tgtEl>
                                        <p:attrNameLst>
                                          <p:attrName>style.visibility</p:attrName>
                                        </p:attrNameLst>
                                      </p:cBhvr>
                                      <p:to>
                                        <p:strVal val="visible"/>
                                      </p:to>
                                    </p:set>
                                    <p:animEffect filter="fade" transition="in">
                                      <p:cBhvr>
                                        <p:cTn dur="1000"/>
                                        <p:tgtEl>
                                          <p:spTgt spid="99">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6"/>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
              <a:t>Why Personality Quizzes are NOT the Solution</a:t>
            </a:r>
            <a:endParaRPr/>
          </a:p>
        </p:txBody>
      </p:sp>
      <p:sp>
        <p:nvSpPr>
          <p:cNvPr id="109" name="Google Shape;109;p16"/>
          <p:cNvSpPr txBox="1"/>
          <p:nvPr>
            <p:ph idx="1" type="body"/>
          </p:nvPr>
        </p:nvSpPr>
        <p:spPr>
          <a:xfrm>
            <a:off x="786150" y="1261700"/>
            <a:ext cx="7571700" cy="35736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600"/>
              </a:spcBef>
              <a:spcAft>
                <a:spcPts val="0"/>
              </a:spcAft>
              <a:buSzPts val="2400"/>
              <a:buChar char="◎"/>
            </a:pPr>
            <a:r>
              <a:rPr lang="en"/>
              <a:t>Fundamentally not related to careers</a:t>
            </a:r>
            <a:endParaRPr/>
          </a:p>
          <a:p>
            <a:pPr indent="-381000" lvl="1" marL="914400" rtl="0" algn="l">
              <a:lnSpc>
                <a:spcPct val="100000"/>
              </a:lnSpc>
              <a:spcBef>
                <a:spcPts val="600"/>
              </a:spcBef>
              <a:spcAft>
                <a:spcPts val="0"/>
              </a:spcAft>
              <a:buSzPts val="2400"/>
              <a:buChar char="◎"/>
            </a:pPr>
            <a:r>
              <a:rPr lang="en"/>
              <a:t>Provides little support for career goals</a:t>
            </a:r>
            <a:endParaRPr/>
          </a:p>
          <a:p>
            <a:pPr indent="-381000" lvl="0" marL="457200" rtl="0" algn="l">
              <a:lnSpc>
                <a:spcPct val="100000"/>
              </a:lnSpc>
              <a:spcBef>
                <a:spcPts val="600"/>
              </a:spcBef>
              <a:spcAft>
                <a:spcPts val="0"/>
              </a:spcAft>
              <a:buSzPts val="2400"/>
              <a:buChar char="◎"/>
            </a:pPr>
            <a:r>
              <a:rPr lang="en"/>
              <a:t>More detailed/helpful ones behind a paywall or for corporate clients</a:t>
            </a:r>
            <a:endParaRPr/>
          </a:p>
        </p:txBody>
      </p:sp>
      <p:sp>
        <p:nvSpPr>
          <p:cNvPr id="110" name="Google Shape;110;p16"/>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xEl>
                                              <p:pRg end="0" st="0"/>
                                            </p:txEl>
                                          </p:spTgt>
                                        </p:tgtEl>
                                        <p:attrNameLst>
                                          <p:attrName>style.visibility</p:attrName>
                                        </p:attrNameLst>
                                      </p:cBhvr>
                                      <p:to>
                                        <p:strVal val="visible"/>
                                      </p:to>
                                    </p:set>
                                    <p:animEffect filter="fade" transition="in">
                                      <p:cBhvr>
                                        <p:cTn dur="1000"/>
                                        <p:tgtEl>
                                          <p:spTgt spid="1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xEl>
                                              <p:pRg end="1" st="1"/>
                                            </p:txEl>
                                          </p:spTgt>
                                        </p:tgtEl>
                                        <p:attrNameLst>
                                          <p:attrName>style.visibility</p:attrName>
                                        </p:attrNameLst>
                                      </p:cBhvr>
                                      <p:to>
                                        <p:strVal val="visible"/>
                                      </p:to>
                                    </p:set>
                                    <p:animEffect filter="fade" transition="in">
                                      <p:cBhvr>
                                        <p:cTn dur="1000"/>
                                        <p:tgtEl>
                                          <p:spTgt spid="1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xEl>
                                              <p:pRg end="2" st="2"/>
                                            </p:txEl>
                                          </p:spTgt>
                                        </p:tgtEl>
                                        <p:attrNameLst>
                                          <p:attrName>style.visibility</p:attrName>
                                        </p:attrNameLst>
                                      </p:cBhvr>
                                      <p:to>
                                        <p:strVal val="visible"/>
                                      </p:to>
                                    </p:set>
                                    <p:animEffect filter="fade" transition="in">
                                      <p:cBhvr>
                                        <p:cTn dur="1000"/>
                                        <p:tgtEl>
                                          <p:spTgt spid="10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7"/>
          <p:cNvSpPr/>
          <p:nvPr/>
        </p:nvSpPr>
        <p:spPr>
          <a:xfrm>
            <a:off x="5725650" y="909615"/>
            <a:ext cx="1875600" cy="18528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7"/>
          <p:cNvSpPr/>
          <p:nvPr/>
        </p:nvSpPr>
        <p:spPr>
          <a:xfrm>
            <a:off x="5875408" y="1057537"/>
            <a:ext cx="1576200" cy="1556700"/>
          </a:xfrm>
          <a:prstGeom prst="ellipse">
            <a:avLst/>
          </a:prstGeom>
          <a:noFill/>
          <a:ln cap="flat" cmpd="sng" w="1905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7"/>
          <p:cNvSpPr txBox="1"/>
          <p:nvPr>
            <p:ph idx="4294967295" type="ctrTitle"/>
          </p:nvPr>
        </p:nvSpPr>
        <p:spPr>
          <a:xfrm>
            <a:off x="533400" y="1252131"/>
            <a:ext cx="4779600" cy="11598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chemeClr val="accent1"/>
              </a:buClr>
              <a:buSzPts val="2000"/>
              <a:buFont typeface="Roboto Slab"/>
              <a:buNone/>
            </a:pPr>
            <a:r>
              <a:rPr b="1" i="0" lang="en" sz="6000" u="none" cap="none" strike="noStrike">
                <a:solidFill>
                  <a:schemeClr val="accent1"/>
                </a:solidFill>
                <a:latin typeface="Roboto Slab"/>
                <a:ea typeface="Roboto Slab"/>
                <a:cs typeface="Roboto Slab"/>
                <a:sym typeface="Roboto Slab"/>
              </a:rPr>
              <a:t>Proposed Solution</a:t>
            </a:r>
            <a:endParaRPr b="1" i="0" sz="6000" u="none" cap="none" strike="noStrike">
              <a:solidFill>
                <a:schemeClr val="accent1"/>
              </a:solidFill>
              <a:latin typeface="Roboto Slab"/>
              <a:ea typeface="Roboto Slab"/>
              <a:cs typeface="Roboto Slab"/>
              <a:sym typeface="Roboto Slab"/>
            </a:endParaRPr>
          </a:p>
        </p:txBody>
      </p:sp>
      <p:sp>
        <p:nvSpPr>
          <p:cNvPr id="118" name="Google Shape;118;p17"/>
          <p:cNvSpPr txBox="1"/>
          <p:nvPr>
            <p:ph idx="4294967295" type="subTitle"/>
          </p:nvPr>
        </p:nvSpPr>
        <p:spPr>
          <a:xfrm>
            <a:off x="533400" y="2394538"/>
            <a:ext cx="4779600" cy="784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600"/>
              </a:spcBef>
              <a:spcAft>
                <a:spcPts val="0"/>
              </a:spcAft>
              <a:buClr>
                <a:schemeClr val="accent4"/>
              </a:buClr>
              <a:buSzPts val="3000"/>
              <a:buFont typeface="Source Sans Pro"/>
              <a:buNone/>
            </a:pPr>
            <a:r>
              <a:rPr lang="en"/>
              <a:t>Gamified environment with career-oriented personality questions</a:t>
            </a:r>
            <a:endParaRPr/>
          </a:p>
          <a:p>
            <a:pPr indent="0" lvl="0" marL="0" marR="0" rtl="0" algn="r">
              <a:lnSpc>
                <a:spcPct val="100000"/>
              </a:lnSpc>
              <a:spcBef>
                <a:spcPts val="600"/>
              </a:spcBef>
              <a:spcAft>
                <a:spcPts val="0"/>
              </a:spcAft>
              <a:buClr>
                <a:schemeClr val="accent4"/>
              </a:buClr>
              <a:buSzPts val="3000"/>
              <a:buFont typeface="Source Sans Pro"/>
              <a:buNone/>
            </a:pPr>
            <a:r>
              <a:rPr b="0" i="0" lang="en" sz="3000" u="none" cap="none" strike="noStrike">
                <a:solidFill>
                  <a:schemeClr val="dk1"/>
                </a:solidFill>
                <a:latin typeface="Source Sans Pro"/>
                <a:ea typeface="Source Sans Pro"/>
                <a:cs typeface="Source Sans Pro"/>
                <a:sym typeface="Source Sans Pro"/>
              </a:rPr>
              <a:t>provide resources and a community</a:t>
            </a:r>
            <a:endParaRPr b="0" i="0" sz="3000" u="none" cap="none" strike="noStrike">
              <a:solidFill>
                <a:schemeClr val="dk1"/>
              </a:solidFill>
              <a:latin typeface="Source Sans Pro"/>
              <a:ea typeface="Source Sans Pro"/>
              <a:cs typeface="Source Sans Pro"/>
              <a:sym typeface="Source Sans Pro"/>
            </a:endParaRPr>
          </a:p>
        </p:txBody>
      </p:sp>
      <p:cxnSp>
        <p:nvCxnSpPr>
          <p:cNvPr id="119" name="Google Shape;119;p17"/>
          <p:cNvCxnSpPr/>
          <p:nvPr/>
        </p:nvCxnSpPr>
        <p:spPr>
          <a:xfrm flipH="1" rot="10800000">
            <a:off x="6805299" y="540952"/>
            <a:ext cx="143700" cy="377100"/>
          </a:xfrm>
          <a:prstGeom prst="straightConnector1">
            <a:avLst/>
          </a:prstGeom>
          <a:noFill/>
          <a:ln cap="flat" cmpd="sng" w="9525">
            <a:solidFill>
              <a:srgbClr val="CFD8DC"/>
            </a:solidFill>
            <a:prstDash val="solid"/>
            <a:round/>
            <a:headEnd len="sm" w="sm" type="none"/>
            <a:tailEnd len="sm" w="sm" type="none"/>
          </a:ln>
        </p:spPr>
      </p:cxnSp>
      <p:cxnSp>
        <p:nvCxnSpPr>
          <p:cNvPr id="120" name="Google Shape;120;p17"/>
          <p:cNvCxnSpPr/>
          <p:nvPr/>
        </p:nvCxnSpPr>
        <p:spPr>
          <a:xfrm flipH="1">
            <a:off x="7451750" y="1182125"/>
            <a:ext cx="337200" cy="131100"/>
          </a:xfrm>
          <a:prstGeom prst="straightConnector1">
            <a:avLst/>
          </a:prstGeom>
          <a:noFill/>
          <a:ln cap="flat" cmpd="sng" w="9525">
            <a:solidFill>
              <a:srgbClr val="CFD8DC"/>
            </a:solidFill>
            <a:prstDash val="solid"/>
            <a:round/>
            <a:headEnd len="sm" w="sm" type="none"/>
            <a:tailEnd len="sm" w="sm" type="none"/>
          </a:ln>
        </p:spPr>
      </p:cxnSp>
      <p:cxnSp>
        <p:nvCxnSpPr>
          <p:cNvPr id="121" name="Google Shape;121;p17"/>
          <p:cNvCxnSpPr>
            <a:endCxn id="115" idx="6"/>
          </p:cNvCxnSpPr>
          <p:nvPr/>
        </p:nvCxnSpPr>
        <p:spPr>
          <a:xfrm rot="10800000">
            <a:off x="7601250" y="1836015"/>
            <a:ext cx="998100" cy="98100"/>
          </a:xfrm>
          <a:prstGeom prst="straightConnector1">
            <a:avLst/>
          </a:prstGeom>
          <a:noFill/>
          <a:ln cap="flat" cmpd="sng" w="9525">
            <a:solidFill>
              <a:srgbClr val="CFD8DC"/>
            </a:solidFill>
            <a:prstDash val="solid"/>
            <a:round/>
            <a:headEnd len="sm" w="sm" type="none"/>
            <a:tailEnd len="sm" w="sm" type="none"/>
          </a:ln>
        </p:spPr>
      </p:cxnSp>
      <p:sp>
        <p:nvSpPr>
          <p:cNvPr id="122" name="Google Shape;122;p17"/>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grpSp>
        <p:nvGrpSpPr>
          <p:cNvPr id="123" name="Google Shape;123;p17"/>
          <p:cNvGrpSpPr/>
          <p:nvPr/>
        </p:nvGrpSpPr>
        <p:grpSpPr>
          <a:xfrm>
            <a:off x="6297681" y="1305165"/>
            <a:ext cx="731538" cy="1159800"/>
            <a:chOff x="6718575" y="2318625"/>
            <a:chExt cx="256950" cy="407375"/>
          </a:xfrm>
        </p:grpSpPr>
        <p:sp>
          <p:nvSpPr>
            <p:cNvPr id="124" name="Google Shape;124;p17"/>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solidFill>
              <a:schemeClr val="accent2"/>
            </a:solid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25" name="Google Shape;125;p17"/>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solidFill>
              <a:schemeClr val="accent2"/>
            </a:solid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26" name="Google Shape;126;p17"/>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solidFill>
              <a:schemeClr val="accent2"/>
            </a:solid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27" name="Google Shape;127;p17"/>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solidFill>
              <a:schemeClr val="accent2"/>
            </a:solid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28" name="Google Shape;128;p17"/>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solidFill>
              <a:schemeClr val="accent2"/>
            </a:solid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29" name="Google Shape;129;p17"/>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solidFill>
              <a:schemeClr val="accent2"/>
            </a:solid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30" name="Google Shape;130;p17"/>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solidFill>
              <a:schemeClr val="accent2"/>
            </a:solid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31" name="Google Shape;131;p17"/>
            <p:cNvSpPr/>
            <p:nvPr/>
          </p:nvSpPr>
          <p:spPr>
            <a:xfrm>
              <a:off x="6795900" y="2628550"/>
              <a:ext cx="102300" cy="25"/>
            </a:xfrm>
            <a:custGeom>
              <a:rect b="b" l="l" r="r" t="t"/>
              <a:pathLst>
                <a:path extrusionOk="0" fill="none" h="1" w="4092">
                  <a:moveTo>
                    <a:pt x="0" y="1"/>
                  </a:moveTo>
                  <a:lnTo>
                    <a:pt x="4092" y="1"/>
                  </a:lnTo>
                </a:path>
              </a:pathLst>
            </a:custGeom>
            <a:solidFill>
              <a:schemeClr val="accent2"/>
            </a:solid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8"/>
          <p:cNvSpPr/>
          <p:nvPr/>
        </p:nvSpPr>
        <p:spPr>
          <a:xfrm>
            <a:off x="5175200" y="1261703"/>
            <a:ext cx="2426100" cy="24666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8"/>
          <p:cNvSpPr/>
          <p:nvPr/>
        </p:nvSpPr>
        <p:spPr>
          <a:xfrm>
            <a:off x="5368909" y="1458625"/>
            <a:ext cx="2038800" cy="2072400"/>
          </a:xfrm>
          <a:prstGeom prst="ellipse">
            <a:avLst/>
          </a:prstGeom>
          <a:noFill/>
          <a:ln cap="flat" cmpd="sng" w="1905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8"/>
          <p:cNvSpPr txBox="1"/>
          <p:nvPr>
            <p:ph idx="1" type="body"/>
          </p:nvPr>
        </p:nvSpPr>
        <p:spPr>
          <a:xfrm>
            <a:off x="786150" y="1261700"/>
            <a:ext cx="4476300" cy="35736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600"/>
              </a:spcBef>
              <a:spcAft>
                <a:spcPts val="0"/>
              </a:spcAft>
              <a:buSzPts val="2400"/>
              <a:buChar char="◎"/>
            </a:pPr>
            <a:r>
              <a:rPr lang="en"/>
              <a:t>Product Management</a:t>
            </a:r>
            <a:endParaRPr/>
          </a:p>
          <a:p>
            <a:pPr indent="-381000" lvl="0" marL="457200" rtl="0" algn="l">
              <a:lnSpc>
                <a:spcPct val="100000"/>
              </a:lnSpc>
              <a:spcBef>
                <a:spcPts val="600"/>
              </a:spcBef>
              <a:spcAft>
                <a:spcPts val="0"/>
              </a:spcAft>
              <a:buSzPts val="2400"/>
              <a:buChar char="◎"/>
            </a:pPr>
            <a:r>
              <a:rPr lang="en"/>
              <a:t>UI/UX</a:t>
            </a:r>
            <a:endParaRPr/>
          </a:p>
          <a:p>
            <a:pPr indent="-381000" lvl="0" marL="457200" rtl="0" algn="l">
              <a:lnSpc>
                <a:spcPct val="100000"/>
              </a:lnSpc>
              <a:spcBef>
                <a:spcPts val="600"/>
              </a:spcBef>
              <a:spcAft>
                <a:spcPts val="0"/>
              </a:spcAft>
              <a:buSzPts val="2400"/>
              <a:buChar char="◎"/>
            </a:pPr>
            <a:r>
              <a:rPr lang="en"/>
              <a:t>Quantitative Finance</a:t>
            </a:r>
            <a:endParaRPr/>
          </a:p>
          <a:p>
            <a:pPr indent="-381000" lvl="0" marL="457200" rtl="0" algn="l">
              <a:lnSpc>
                <a:spcPct val="100000"/>
              </a:lnSpc>
              <a:spcBef>
                <a:spcPts val="600"/>
              </a:spcBef>
              <a:spcAft>
                <a:spcPts val="0"/>
              </a:spcAft>
              <a:buSzPts val="2400"/>
              <a:buChar char="◎"/>
            </a:pPr>
            <a:r>
              <a:rPr lang="en"/>
              <a:t>Tech Startups</a:t>
            </a:r>
            <a:endParaRPr/>
          </a:p>
          <a:p>
            <a:pPr indent="-381000" lvl="0" marL="457200" rtl="0" algn="l">
              <a:lnSpc>
                <a:spcPct val="100000"/>
              </a:lnSpc>
              <a:spcBef>
                <a:spcPts val="600"/>
              </a:spcBef>
              <a:spcAft>
                <a:spcPts val="0"/>
              </a:spcAft>
              <a:buSzPts val="2400"/>
              <a:buChar char="◎"/>
            </a:pPr>
            <a:r>
              <a:rPr lang="en"/>
              <a:t>Academia and Research</a:t>
            </a:r>
            <a:endParaRPr/>
          </a:p>
        </p:txBody>
      </p:sp>
      <p:sp>
        <p:nvSpPr>
          <p:cNvPr id="139" name="Google Shape;139;p18"/>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140" name="Google Shape;140;p18"/>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 sz="3600"/>
              <a:t>Initial Career Fields</a:t>
            </a:r>
            <a:endParaRPr sz="3600"/>
          </a:p>
        </p:txBody>
      </p:sp>
      <p:cxnSp>
        <p:nvCxnSpPr>
          <p:cNvPr id="141" name="Google Shape;141;p18"/>
          <p:cNvCxnSpPr/>
          <p:nvPr/>
        </p:nvCxnSpPr>
        <p:spPr>
          <a:xfrm flipH="1" rot="10800000">
            <a:off x="6688925" y="541050"/>
            <a:ext cx="260100" cy="758700"/>
          </a:xfrm>
          <a:prstGeom prst="straightConnector1">
            <a:avLst/>
          </a:prstGeom>
          <a:noFill/>
          <a:ln cap="flat" cmpd="sng" w="9525">
            <a:solidFill>
              <a:srgbClr val="CFD8DC"/>
            </a:solidFill>
            <a:prstDash val="solid"/>
            <a:round/>
            <a:headEnd len="sm" w="sm" type="none"/>
            <a:tailEnd len="sm" w="sm" type="none"/>
          </a:ln>
        </p:spPr>
      </p:cxnSp>
      <p:cxnSp>
        <p:nvCxnSpPr>
          <p:cNvPr id="142" name="Google Shape;142;p18"/>
          <p:cNvCxnSpPr>
            <a:endCxn id="136" idx="7"/>
          </p:cNvCxnSpPr>
          <p:nvPr/>
        </p:nvCxnSpPr>
        <p:spPr>
          <a:xfrm flipH="1">
            <a:off x="7246006" y="1182229"/>
            <a:ext cx="543000" cy="440700"/>
          </a:xfrm>
          <a:prstGeom prst="straightConnector1">
            <a:avLst/>
          </a:prstGeom>
          <a:noFill/>
          <a:ln cap="flat" cmpd="sng" w="9525">
            <a:solidFill>
              <a:srgbClr val="CFD8DC"/>
            </a:solidFill>
            <a:prstDash val="solid"/>
            <a:round/>
            <a:headEnd len="sm" w="sm" type="none"/>
            <a:tailEnd len="sm" w="sm" type="none"/>
          </a:ln>
        </p:spPr>
      </p:cxnSp>
      <p:cxnSp>
        <p:nvCxnSpPr>
          <p:cNvPr id="143" name="Google Shape;143;p18"/>
          <p:cNvCxnSpPr>
            <a:endCxn id="136" idx="6"/>
          </p:cNvCxnSpPr>
          <p:nvPr/>
        </p:nvCxnSpPr>
        <p:spPr>
          <a:xfrm flipH="1">
            <a:off x="7601300" y="1981403"/>
            <a:ext cx="1005600" cy="513600"/>
          </a:xfrm>
          <a:prstGeom prst="straightConnector1">
            <a:avLst/>
          </a:prstGeom>
          <a:noFill/>
          <a:ln cap="flat" cmpd="sng" w="9525">
            <a:solidFill>
              <a:srgbClr val="CFD8DC"/>
            </a:solidFill>
            <a:prstDash val="solid"/>
            <a:round/>
            <a:headEnd len="sm" w="sm" type="none"/>
            <a:tailEnd len="sm" w="sm" type="none"/>
          </a:ln>
        </p:spPr>
      </p:cxnSp>
      <p:grpSp>
        <p:nvGrpSpPr>
          <p:cNvPr id="144" name="Google Shape;144;p18"/>
          <p:cNvGrpSpPr/>
          <p:nvPr/>
        </p:nvGrpSpPr>
        <p:grpSpPr>
          <a:xfrm>
            <a:off x="5784458" y="1730619"/>
            <a:ext cx="1415768" cy="1415768"/>
            <a:chOff x="2594050" y="1631825"/>
            <a:chExt cx="439625" cy="439625"/>
          </a:xfrm>
        </p:grpSpPr>
        <p:sp>
          <p:nvSpPr>
            <p:cNvPr id="145" name="Google Shape;145;p18"/>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46" name="Google Shape;146;p18"/>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47" name="Google Shape;147;p18"/>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48" name="Google Shape;148;p18"/>
            <p:cNvSpPr/>
            <p:nvPr/>
          </p:nvSpPr>
          <p:spPr>
            <a:xfrm>
              <a:off x="2801675" y="1740825"/>
              <a:ext cx="49950" cy="49950"/>
            </a:xfrm>
            <a:custGeom>
              <a:rect b="b" l="l" r="r" t="t"/>
              <a:pathLst>
                <a:path extrusionOk="0" fill="none" h="1998" w="1998">
                  <a:moveTo>
                    <a:pt x="1" y="1997"/>
                  </a:moveTo>
                  <a:lnTo>
                    <a:pt x="1998" y="0"/>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9"/>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 sz="3600"/>
              <a:t>Data Collection</a:t>
            </a:r>
            <a:endParaRPr sz="3600"/>
          </a:p>
        </p:txBody>
      </p:sp>
      <p:sp>
        <p:nvSpPr>
          <p:cNvPr id="154" name="Google Shape;154;p19"/>
          <p:cNvSpPr txBox="1"/>
          <p:nvPr>
            <p:ph idx="1" type="body"/>
          </p:nvPr>
        </p:nvSpPr>
        <p:spPr>
          <a:xfrm>
            <a:off x="786150" y="1261700"/>
            <a:ext cx="7571700" cy="35736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600"/>
              </a:spcBef>
              <a:spcAft>
                <a:spcPts val="0"/>
              </a:spcAft>
              <a:buSzPts val="2400"/>
              <a:buChar char="◎"/>
            </a:pPr>
            <a:r>
              <a:rPr lang="en"/>
              <a:t>Surveyed professionals in the fields</a:t>
            </a:r>
            <a:endParaRPr/>
          </a:p>
          <a:p>
            <a:pPr indent="-381000" lvl="0" marL="457200" rtl="0" algn="l">
              <a:spcBef>
                <a:spcPts val="600"/>
              </a:spcBef>
              <a:spcAft>
                <a:spcPts val="0"/>
              </a:spcAft>
              <a:buSzPts val="2400"/>
              <a:buChar char="◎"/>
            </a:pPr>
            <a:r>
              <a:rPr lang="en"/>
              <a:t>Received over 80 responses</a:t>
            </a:r>
            <a:endParaRPr/>
          </a:p>
          <a:p>
            <a:pPr indent="-381000" lvl="0" marL="457200" rtl="0" algn="l">
              <a:lnSpc>
                <a:spcPct val="100000"/>
              </a:lnSpc>
              <a:spcBef>
                <a:spcPts val="600"/>
              </a:spcBef>
              <a:spcAft>
                <a:spcPts val="0"/>
              </a:spcAft>
              <a:buSzPts val="2400"/>
              <a:buChar char="◎"/>
            </a:pPr>
            <a:r>
              <a:rPr lang="en"/>
              <a:t>Responders came from:</a:t>
            </a:r>
            <a:endParaRPr/>
          </a:p>
          <a:p>
            <a:pPr indent="-381000" lvl="1" marL="914400" rtl="0" algn="l">
              <a:lnSpc>
                <a:spcPct val="100000"/>
              </a:lnSpc>
              <a:spcBef>
                <a:spcPts val="600"/>
              </a:spcBef>
              <a:spcAft>
                <a:spcPts val="0"/>
              </a:spcAft>
              <a:buSzPts val="2400"/>
              <a:buChar char="○"/>
            </a:pPr>
            <a:r>
              <a:rPr lang="en"/>
              <a:t>UChicago communities</a:t>
            </a:r>
            <a:endParaRPr/>
          </a:p>
          <a:p>
            <a:pPr indent="-381000" lvl="1" marL="914400" rtl="0" algn="l">
              <a:lnSpc>
                <a:spcPct val="100000"/>
              </a:lnSpc>
              <a:spcBef>
                <a:spcPts val="600"/>
              </a:spcBef>
              <a:spcAft>
                <a:spcPts val="0"/>
              </a:spcAft>
              <a:buSzPts val="2400"/>
              <a:buChar char="○"/>
            </a:pPr>
            <a:r>
              <a:rPr lang="en"/>
              <a:t>Young professionals’ networks</a:t>
            </a:r>
            <a:endParaRPr/>
          </a:p>
          <a:p>
            <a:pPr indent="-381000" lvl="0" marL="457200" rtl="0" algn="l">
              <a:lnSpc>
                <a:spcPct val="100000"/>
              </a:lnSpc>
              <a:spcBef>
                <a:spcPts val="600"/>
              </a:spcBef>
              <a:spcAft>
                <a:spcPts val="0"/>
              </a:spcAft>
              <a:buSzPts val="2400"/>
              <a:buChar char="◎"/>
            </a:pPr>
            <a:r>
              <a:rPr lang="en"/>
              <a:t>Interviewed people directly in product, UI/UX, and academia/research</a:t>
            </a:r>
            <a:endParaRPr/>
          </a:p>
        </p:txBody>
      </p:sp>
      <p:sp>
        <p:nvSpPr>
          <p:cNvPr id="155" name="Google Shape;155;p19"/>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156" name="Google Shape;156;p19"/>
          <p:cNvSpPr/>
          <p:nvPr/>
        </p:nvSpPr>
        <p:spPr>
          <a:xfrm>
            <a:off x="6090225" y="1094940"/>
            <a:ext cx="1875600" cy="18528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9"/>
          <p:cNvSpPr/>
          <p:nvPr/>
        </p:nvSpPr>
        <p:spPr>
          <a:xfrm>
            <a:off x="6239983" y="1242862"/>
            <a:ext cx="1576200" cy="1556700"/>
          </a:xfrm>
          <a:prstGeom prst="ellipse">
            <a:avLst/>
          </a:prstGeom>
          <a:noFill/>
          <a:ln cap="flat" cmpd="sng" w="1905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8" name="Google Shape;158;p19"/>
          <p:cNvCxnSpPr>
            <a:stCxn id="156" idx="0"/>
          </p:cNvCxnSpPr>
          <p:nvPr/>
        </p:nvCxnSpPr>
        <p:spPr>
          <a:xfrm rot="10800000">
            <a:off x="6949125" y="540840"/>
            <a:ext cx="78900" cy="554100"/>
          </a:xfrm>
          <a:prstGeom prst="straightConnector1">
            <a:avLst/>
          </a:prstGeom>
          <a:noFill/>
          <a:ln cap="flat" cmpd="sng" w="9525">
            <a:solidFill>
              <a:srgbClr val="CFD8DC"/>
            </a:solidFill>
            <a:prstDash val="solid"/>
            <a:round/>
            <a:headEnd len="sm" w="sm" type="none"/>
            <a:tailEnd len="sm" w="sm" type="none"/>
          </a:ln>
        </p:spPr>
      </p:cxnSp>
      <p:cxnSp>
        <p:nvCxnSpPr>
          <p:cNvPr id="159" name="Google Shape;159;p19"/>
          <p:cNvCxnSpPr>
            <a:endCxn id="156" idx="7"/>
          </p:cNvCxnSpPr>
          <p:nvPr/>
        </p:nvCxnSpPr>
        <p:spPr>
          <a:xfrm flipH="1">
            <a:off x="7691150" y="1180876"/>
            <a:ext cx="83700" cy="185400"/>
          </a:xfrm>
          <a:prstGeom prst="straightConnector1">
            <a:avLst/>
          </a:prstGeom>
          <a:noFill/>
          <a:ln cap="flat" cmpd="sng" w="9525">
            <a:solidFill>
              <a:srgbClr val="CFD8DC"/>
            </a:solidFill>
            <a:prstDash val="solid"/>
            <a:round/>
            <a:headEnd len="sm" w="sm" type="none"/>
            <a:tailEnd len="sm" w="sm" type="none"/>
          </a:ln>
        </p:spPr>
      </p:cxnSp>
      <p:cxnSp>
        <p:nvCxnSpPr>
          <p:cNvPr id="160" name="Google Shape;160;p19"/>
          <p:cNvCxnSpPr>
            <a:endCxn id="156" idx="6"/>
          </p:cNvCxnSpPr>
          <p:nvPr/>
        </p:nvCxnSpPr>
        <p:spPr>
          <a:xfrm rot="10800000">
            <a:off x="7965825" y="2021340"/>
            <a:ext cx="998100" cy="98100"/>
          </a:xfrm>
          <a:prstGeom prst="straightConnector1">
            <a:avLst/>
          </a:prstGeom>
          <a:noFill/>
          <a:ln cap="flat" cmpd="sng" w="9525">
            <a:solidFill>
              <a:srgbClr val="CFD8DC"/>
            </a:solidFill>
            <a:prstDash val="solid"/>
            <a:round/>
            <a:headEnd len="sm" w="sm" type="none"/>
            <a:tailEnd len="sm" w="sm" type="none"/>
          </a:ln>
        </p:spPr>
      </p:cxnSp>
      <p:grpSp>
        <p:nvGrpSpPr>
          <p:cNvPr id="161" name="Google Shape;161;p19"/>
          <p:cNvGrpSpPr/>
          <p:nvPr/>
        </p:nvGrpSpPr>
        <p:grpSpPr>
          <a:xfrm>
            <a:off x="6568662" y="1461657"/>
            <a:ext cx="998091" cy="1027288"/>
            <a:chOff x="1923675" y="1633650"/>
            <a:chExt cx="436000" cy="435975"/>
          </a:xfrm>
        </p:grpSpPr>
        <p:sp>
          <p:nvSpPr>
            <p:cNvPr id="162" name="Google Shape;162;p19"/>
            <p:cNvSpPr/>
            <p:nvPr/>
          </p:nvSpPr>
          <p:spPr>
            <a:xfrm>
              <a:off x="2209250" y="1633650"/>
              <a:ext cx="150425" cy="150425"/>
            </a:xfrm>
            <a:custGeom>
              <a:rect b="b" l="l" r="r" t="t"/>
              <a:pathLst>
                <a:path extrusionOk="0" fill="none" h="6017" w="6017">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3" name="Google Shape;163;p19"/>
            <p:cNvSpPr/>
            <p:nvPr/>
          </p:nvSpPr>
          <p:spPr>
            <a:xfrm>
              <a:off x="2019900" y="1757250"/>
              <a:ext cx="261825" cy="261850"/>
            </a:xfrm>
            <a:custGeom>
              <a:rect b="b" l="l" r="r" t="t"/>
              <a:pathLst>
                <a:path extrusionOk="0" fill="none" h="10474" w="10473">
                  <a:moveTo>
                    <a:pt x="10473" y="1"/>
                  </a:moveTo>
                  <a:lnTo>
                    <a:pt x="0" y="10473"/>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4" name="Google Shape;164;p19"/>
            <p:cNvSpPr/>
            <p:nvPr/>
          </p:nvSpPr>
          <p:spPr>
            <a:xfrm>
              <a:off x="1923675" y="1681150"/>
              <a:ext cx="388500" cy="388475"/>
            </a:xfrm>
            <a:custGeom>
              <a:rect b="b" l="l" r="r" t="t"/>
              <a:pathLst>
                <a:path extrusionOk="0" fill="none" h="15539" w="1554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5" name="Google Shape;165;p19"/>
            <p:cNvSpPr/>
            <p:nvPr/>
          </p:nvSpPr>
          <p:spPr>
            <a:xfrm>
              <a:off x="1974225" y="1711575"/>
              <a:ext cx="261825" cy="261850"/>
            </a:xfrm>
            <a:custGeom>
              <a:rect b="b" l="l" r="r" t="t"/>
              <a:pathLst>
                <a:path extrusionOk="0" fill="none" h="10474" w="10473">
                  <a:moveTo>
                    <a:pt x="0" y="10474"/>
                  </a:moveTo>
                  <a:lnTo>
                    <a:pt x="10473" y="1"/>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6" name="Google Shape;166;p19"/>
            <p:cNvSpPr/>
            <p:nvPr/>
          </p:nvSpPr>
          <p:spPr>
            <a:xfrm>
              <a:off x="1934650" y="2014200"/>
              <a:ext cx="44475" cy="44475"/>
            </a:xfrm>
            <a:custGeom>
              <a:rect b="b" l="l" r="r" t="t"/>
              <a:pathLst>
                <a:path extrusionOk="0" fill="none" h="1779" w="1779">
                  <a:moveTo>
                    <a:pt x="1778" y="1778"/>
                  </a:moveTo>
                  <a:lnTo>
                    <a:pt x="0" y="0"/>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7" name="Google Shape;167;p19"/>
            <p:cNvSpPr/>
            <p:nvPr/>
          </p:nvSpPr>
          <p:spPr>
            <a:xfrm>
              <a:off x="1944375" y="1947225"/>
              <a:ext cx="101725" cy="101700"/>
            </a:xfrm>
            <a:custGeom>
              <a:rect b="b" l="l" r="r" t="t"/>
              <a:pathLst>
                <a:path extrusionOk="0" fill="none" h="4068" w="4069">
                  <a:moveTo>
                    <a:pt x="1" y="49"/>
                  </a:moveTo>
                  <a:lnTo>
                    <a:pt x="1" y="49"/>
                  </a:lnTo>
                  <a:lnTo>
                    <a:pt x="25" y="0"/>
                  </a:lnTo>
                  <a:lnTo>
                    <a:pt x="25" y="0"/>
                  </a:lnTo>
                  <a:lnTo>
                    <a:pt x="4068" y="4043"/>
                  </a:lnTo>
                  <a:lnTo>
                    <a:pt x="4068" y="4043"/>
                  </a:lnTo>
                  <a:lnTo>
                    <a:pt x="4068" y="4043"/>
                  </a:lnTo>
                  <a:lnTo>
                    <a:pt x="4020" y="4068"/>
                  </a:ln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txBox="1"/>
          <p:nvPr>
            <p:ph type="ctrTitle"/>
          </p:nvPr>
        </p:nvSpPr>
        <p:spPr>
          <a:xfrm>
            <a:off x="1546025" y="1754794"/>
            <a:ext cx="5832600" cy="1159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400"/>
              <a:buNone/>
            </a:pPr>
            <a:r>
              <a:rPr lang="en" sz="6000">
                <a:solidFill>
                  <a:schemeClr val="accent4"/>
                </a:solidFill>
              </a:rPr>
              <a:t>2.</a:t>
            </a:r>
            <a:endParaRPr sz="6000">
              <a:solidFill>
                <a:schemeClr val="accent4"/>
              </a:solidFill>
            </a:endParaRPr>
          </a:p>
          <a:p>
            <a:pPr indent="0" lvl="0" marL="0" rtl="0" algn="l">
              <a:lnSpc>
                <a:spcPct val="100000"/>
              </a:lnSpc>
              <a:spcBef>
                <a:spcPts val="0"/>
              </a:spcBef>
              <a:spcAft>
                <a:spcPts val="0"/>
              </a:spcAft>
              <a:buSzPts val="4400"/>
              <a:buNone/>
            </a:pPr>
            <a:r>
              <a:rPr lang="en"/>
              <a:t>Implementation</a:t>
            </a:r>
            <a:endParaRPr/>
          </a:p>
        </p:txBody>
      </p:sp>
      <p:sp>
        <p:nvSpPr>
          <p:cNvPr id="173" name="Google Shape;173;p20"/>
          <p:cNvSpPr txBox="1"/>
          <p:nvPr>
            <p:ph idx="1" type="subTitle"/>
          </p:nvPr>
        </p:nvSpPr>
        <p:spPr>
          <a:xfrm>
            <a:off x="1546025" y="3011511"/>
            <a:ext cx="5832600" cy="7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Gamified interactive environment</a:t>
            </a:r>
            <a:endParaRPr/>
          </a:p>
        </p:txBody>
      </p:sp>
      <p:sp>
        <p:nvSpPr>
          <p:cNvPr id="174" name="Google Shape;174;p20"/>
          <p:cNvSpPr txBox="1"/>
          <p:nvPr>
            <p:ph idx="4294967295"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175" name="Google Shape;175;p20"/>
          <p:cNvPicPr preferRelativeResize="0"/>
          <p:nvPr/>
        </p:nvPicPr>
        <p:blipFill>
          <a:blip r:embed="rId3">
            <a:alphaModFix/>
          </a:blip>
          <a:stretch>
            <a:fillRect/>
          </a:stretch>
        </p:blipFill>
        <p:spPr>
          <a:xfrm>
            <a:off x="6258425" y="1754800"/>
            <a:ext cx="1039084" cy="1413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